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441" r:id="rId2"/>
    <p:sldId id="608" r:id="rId3"/>
    <p:sldId id="610" r:id="rId4"/>
    <p:sldId id="611" r:id="rId5"/>
    <p:sldId id="613" r:id="rId6"/>
    <p:sldId id="612" r:id="rId7"/>
    <p:sldId id="614" r:id="rId8"/>
    <p:sldId id="615" r:id="rId9"/>
    <p:sldId id="550" r:id="rId10"/>
    <p:sldId id="622" r:id="rId11"/>
    <p:sldId id="623" r:id="rId12"/>
    <p:sldId id="624" r:id="rId13"/>
    <p:sldId id="625" r:id="rId14"/>
    <p:sldId id="626" r:id="rId15"/>
    <p:sldId id="627" r:id="rId16"/>
    <p:sldId id="628" r:id="rId17"/>
    <p:sldId id="629" r:id="rId18"/>
    <p:sldId id="630" r:id="rId19"/>
    <p:sldId id="631" r:id="rId20"/>
    <p:sldId id="632" r:id="rId21"/>
    <p:sldId id="633" r:id="rId22"/>
    <p:sldId id="559" r:id="rId23"/>
    <p:sldId id="560" r:id="rId24"/>
    <p:sldId id="617" r:id="rId25"/>
    <p:sldId id="618" r:id="rId26"/>
    <p:sldId id="619" r:id="rId27"/>
    <p:sldId id="418" r:id="rId28"/>
  </p:sldIdLst>
  <p:sldSz cx="9906000" cy="6858000" type="A4"/>
  <p:notesSz cx="6834188" cy="99790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8000"/>
    <a:srgbClr val="CC3333"/>
    <a:srgbClr val="FFCCCC"/>
    <a:srgbClr val="000C53"/>
    <a:srgbClr val="FE6E6E"/>
    <a:srgbClr val="E70F07"/>
    <a:srgbClr val="FF6666"/>
    <a:srgbClr val="666666"/>
    <a:srgbClr val="FF00FF"/>
    <a:srgbClr val="511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9" autoAdjust="0"/>
    <p:restoredTop sz="99534" autoAdjust="0"/>
  </p:normalViewPr>
  <p:slideViewPr>
    <p:cSldViewPr snapToGrid="0">
      <p:cViewPr>
        <p:scale>
          <a:sx n="100" d="100"/>
          <a:sy n="100" d="100"/>
        </p:scale>
        <p:origin x="-208" y="-240"/>
      </p:cViewPr>
      <p:guideLst>
        <p:guide orient="horz" pos="4146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Fogli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Foglio_di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Foglio_di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83356840620592"/>
          <c:y val="0.132777985736303"/>
          <c:w val="0.963328631875881"/>
          <c:h val="0.725335008073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molto importante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rgbClr val="FFFFFF"/>
                    </a:solidFill>
                    <a:latin typeface="Century Gothic"/>
                    <a:cs typeface="Century Gothic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Foglio1!$A$2:$A$5</c:f>
              <c:strCache>
                <c:ptCount val="4"/>
                <c:pt idx="0">
                  <c:v>sviluppo economico del territorio</c:v>
                </c:pt>
                <c:pt idx="1">
                  <c:v>sviluppo e nascita di nuove imprese</c:v>
                </c:pt>
                <c:pt idx="2">
                  <c:v>crescita delle esportazioni</c:v>
                </c:pt>
                <c:pt idx="3">
                  <c:v>formazione e lavoro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29.0</c:v>
                </c:pt>
                <c:pt idx="1">
                  <c:v>28.0</c:v>
                </c:pt>
                <c:pt idx="2">
                  <c:v>23.0</c:v>
                </c:pt>
                <c:pt idx="3">
                  <c:v>21.0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abbastanza importante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rgbClr val="FFFFFF"/>
                    </a:solidFill>
                    <a:latin typeface="Century Gothic"/>
                    <a:cs typeface="Century Gothic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Foglio1!$A$2:$A$5</c:f>
              <c:strCache>
                <c:ptCount val="4"/>
                <c:pt idx="0">
                  <c:v>sviluppo economico del territorio</c:v>
                </c:pt>
                <c:pt idx="1">
                  <c:v>sviluppo e nascita di nuove imprese</c:v>
                </c:pt>
                <c:pt idx="2">
                  <c:v>crescita delle esportazioni</c:v>
                </c:pt>
                <c:pt idx="3">
                  <c:v>formazione e lavoro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42.0</c:v>
                </c:pt>
                <c:pt idx="1">
                  <c:v>41.0</c:v>
                </c:pt>
                <c:pt idx="2">
                  <c:v>38.0</c:v>
                </c:pt>
                <c:pt idx="3">
                  <c:v>33.0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31657448"/>
        <c:axId val="2135224712"/>
      </c:barChart>
      <c:catAx>
        <c:axId val="21316574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Century Gothic"/>
                <a:cs typeface="Century Gothic"/>
              </a:defRPr>
            </a:pPr>
            <a:endParaRPr lang="it-IT"/>
          </a:p>
        </c:txPr>
        <c:crossAx val="2135224712"/>
        <c:crosses val="autoZero"/>
        <c:auto val="1"/>
        <c:lblAlgn val="ctr"/>
        <c:lblOffset val="100"/>
        <c:noMultiLvlLbl val="0"/>
      </c:catAx>
      <c:valAx>
        <c:axId val="2135224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16574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221729913359492"/>
          <c:y val="0.0230769213297304"/>
          <c:w val="0.967359571274327"/>
          <c:h val="0.0860894089877794"/>
        </c:manualLayout>
      </c:layout>
      <c:overlay val="0"/>
      <c:txPr>
        <a:bodyPr/>
        <a:lstStyle/>
        <a:p>
          <a:pPr>
            <a:defRPr>
              <a:latin typeface="Century Gothic"/>
              <a:cs typeface="Century Gothic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rgbClr val="FFFFFF"/>
                    </a:solidFill>
                    <a:latin typeface="Century Gothic"/>
                    <a:cs typeface="Century Gothic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Foglio1!$A$2:$A$13</c:f>
              <c:strCache>
                <c:ptCount val="12"/>
                <c:pt idx="0">
                  <c:v>piccole imprese</c:v>
                </c:pt>
                <c:pt idx="1">
                  <c:v>associazioni di consumatori</c:v>
                </c:pt>
                <c:pt idx="2">
                  <c:v>associazioni degli artigiani</c:v>
                </c:pt>
                <c:pt idx="3">
                  <c:v>associazioni degli agricoltori</c:v>
                </c:pt>
                <c:pt idx="4">
                  <c:v>cooperative</c:v>
                </c:pt>
                <c:pt idx="5">
                  <c:v>associazioni dei commercianti</c:v>
                </c:pt>
                <c:pt idx="6">
                  <c:v>associazioni delle cooperative</c:v>
                </c:pt>
                <c:pt idx="7">
                  <c:v>grandi imprese</c:v>
                </c:pt>
                <c:pt idx="8">
                  <c:v>associazioni degli industriali</c:v>
                </c:pt>
                <c:pt idx="9">
                  <c:v>imprenditori on line</c:v>
                </c:pt>
                <c:pt idx="10">
                  <c:v>manager</c:v>
                </c:pt>
                <c:pt idx="11">
                  <c:v>sindacati</c:v>
                </c:pt>
              </c:strCache>
            </c:strRef>
          </c:cat>
          <c:val>
            <c:numRef>
              <c:f>Foglio1!$B$2:$B$13</c:f>
              <c:numCache>
                <c:formatCode>General</c:formatCode>
                <c:ptCount val="12"/>
                <c:pt idx="0">
                  <c:v>66.0</c:v>
                </c:pt>
                <c:pt idx="1">
                  <c:v>62.0</c:v>
                </c:pt>
                <c:pt idx="2">
                  <c:v>52.0</c:v>
                </c:pt>
                <c:pt idx="3">
                  <c:v>46.0</c:v>
                </c:pt>
                <c:pt idx="4">
                  <c:v>44.0</c:v>
                </c:pt>
                <c:pt idx="5">
                  <c:v>41.0</c:v>
                </c:pt>
                <c:pt idx="6">
                  <c:v>41.0</c:v>
                </c:pt>
                <c:pt idx="7">
                  <c:v>34.0</c:v>
                </c:pt>
                <c:pt idx="8">
                  <c:v>33.0</c:v>
                </c:pt>
                <c:pt idx="9">
                  <c:v>30.0</c:v>
                </c:pt>
                <c:pt idx="10">
                  <c:v>25.0</c:v>
                </c:pt>
                <c:pt idx="11">
                  <c:v>22.0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36636568"/>
        <c:axId val="-2136633288"/>
      </c:barChart>
      <c:catAx>
        <c:axId val="-213663656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 algn="r">
              <a:defRPr sz="1600">
                <a:latin typeface="Century Gothic"/>
                <a:cs typeface="Century Gothic"/>
              </a:defRPr>
            </a:pPr>
            <a:endParaRPr lang="it-IT"/>
          </a:p>
        </c:txPr>
        <c:crossAx val="-2136633288"/>
        <c:crosses val="autoZero"/>
        <c:auto val="1"/>
        <c:lblAlgn val="ctr"/>
        <c:lblOffset val="100"/>
        <c:noMultiLvlLbl val="0"/>
      </c:catAx>
      <c:valAx>
        <c:axId val="-21366332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2136636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rgbClr val="FFFFFF"/>
                    </a:solidFill>
                    <a:latin typeface="Century Gothic"/>
                    <a:cs typeface="Century Gothic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Foglio1!$A$2:$A$8</c:f>
              <c:strCache>
                <c:ptCount val="7"/>
                <c:pt idx="0">
                  <c:v>Camere di Commercio</c:v>
                </c:pt>
                <c:pt idx="1">
                  <c:v>amministratori locali</c:v>
                </c:pt>
                <c:pt idx="2">
                  <c:v>banche del territorio</c:v>
                </c:pt>
                <c:pt idx="3">
                  <c:v>Governo</c:v>
                </c:pt>
                <c:pt idx="4">
                  <c:v>amministratori regionali</c:v>
                </c:pt>
                <c:pt idx="5">
                  <c:v>grandi banche</c:v>
                </c:pt>
                <c:pt idx="6">
                  <c:v>parlamentari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43.0</c:v>
                </c:pt>
                <c:pt idx="1">
                  <c:v>35.0</c:v>
                </c:pt>
                <c:pt idx="2">
                  <c:v>30.0</c:v>
                </c:pt>
                <c:pt idx="3">
                  <c:v>28.0</c:v>
                </c:pt>
                <c:pt idx="4">
                  <c:v>23.0</c:v>
                </c:pt>
                <c:pt idx="5">
                  <c:v>12.0</c:v>
                </c:pt>
                <c:pt idx="6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36610072"/>
        <c:axId val="-2136606792"/>
      </c:barChart>
      <c:catAx>
        <c:axId val="-2136610072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 algn="r">
              <a:defRPr sz="1600">
                <a:latin typeface="Century Gothic"/>
                <a:cs typeface="Century Gothic"/>
              </a:defRPr>
            </a:pPr>
            <a:endParaRPr lang="it-IT"/>
          </a:p>
        </c:txPr>
        <c:crossAx val="-2136606792"/>
        <c:crosses val="autoZero"/>
        <c:auto val="1"/>
        <c:lblAlgn val="ctr"/>
        <c:lblOffset val="100"/>
        <c:noMultiLvlLbl val="0"/>
      </c:catAx>
      <c:valAx>
        <c:axId val="-21366067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2136610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56728002582565"/>
          <c:y val="0.15414189575784"/>
          <c:w val="0.770606842248167"/>
          <c:h val="0.747968013513881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dPt>
            <c:idx val="0"/>
            <c:bubble3D val="0"/>
            <c:spPr>
              <a:solidFill>
                <a:srgbClr val="800000"/>
              </a:solidFill>
              <a:effectLst/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effectLst/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effectLst/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effectLst/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4108821955508"/>
                  <c:y val="-0.315026970053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77323981346992"/>
                  <c:y val="0.01544392088784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1403562418775"/>
                  <c:y val="0.15127441254882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Foglio1!$A$2:$A$5</c:f>
              <c:strCache>
                <c:ptCount val="4"/>
                <c:pt idx="0">
                  <c:v>Riduzione del numero dei Comuni, accorpando quelli più piccoli</c:v>
                </c:pt>
                <c:pt idx="1">
                  <c:v>Riduzione del numero delle Prefetture, accorpando quelle più piccole</c:v>
                </c:pt>
                <c:pt idx="2">
                  <c:v>Riduzione del numero delle Camere di Commercio, accorpando quelle più piccole</c:v>
                </c:pt>
                <c:pt idx="3">
                  <c:v>Non saprei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47.0</c:v>
                </c:pt>
                <c:pt idx="1">
                  <c:v>26.0</c:v>
                </c:pt>
                <c:pt idx="2">
                  <c:v>14.0</c:v>
                </c:pt>
                <c:pt idx="3">
                  <c:v>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84921763869132"/>
          <c:y val="0.103730649376219"/>
          <c:w val="0.963015647226173"/>
          <c:h val="0.668098676950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c:spPr>
          </c:dPt>
          <c:dLbls>
            <c:dLbl>
              <c:idx val="5"/>
              <c:spPr>
                <a:solidFill>
                  <a:schemeClr val="tx1">
                    <a:lumMod val="75000"/>
                    <a:lumOff val="25000"/>
                  </a:schemeClr>
                </a:solidFill>
              </c:spPr>
              <c:txPr>
                <a:bodyPr/>
                <a:lstStyle/>
                <a:p>
                  <a:pPr>
                    <a:defRPr sz="2400">
                      <a:solidFill>
                        <a:srgbClr val="FFFFFF"/>
                      </a:solidFill>
                      <a:latin typeface="Century Gothic"/>
                      <a:cs typeface="Century Gothic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800000"/>
              </a:solidFill>
            </c:spPr>
            <c:txPr>
              <a:bodyPr/>
              <a:lstStyle/>
              <a:p>
                <a:pPr>
                  <a:defRPr sz="2400">
                    <a:solidFill>
                      <a:srgbClr val="FFFFFF"/>
                    </a:solidFill>
                    <a:latin typeface="Century Gothic"/>
                    <a:cs typeface="Century Gothic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canone RAI</c:v>
                </c:pt>
                <c:pt idx="1">
                  <c:v>bollo auto</c:v>
                </c:pt>
                <c:pt idx="2">
                  <c:v>addizionale regionale Irpef sui lavoratori</c:v>
                </c:pt>
                <c:pt idx="3">
                  <c:v>addizionale comunale Irpef sui lavoratori</c:v>
                </c:pt>
                <c:pt idx="4">
                  <c:v>iscrizione alla Camera di Commercio da parte delle imprese</c:v>
                </c:pt>
                <c:pt idx="5">
                  <c:v>non sa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69.0</c:v>
                </c:pt>
                <c:pt idx="1">
                  <c:v>42.0</c:v>
                </c:pt>
                <c:pt idx="2">
                  <c:v>35.0</c:v>
                </c:pt>
                <c:pt idx="3">
                  <c:v>27.0</c:v>
                </c:pt>
                <c:pt idx="4">
                  <c:v>9.0</c:v>
                </c:pt>
                <c:pt idx="5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36293000"/>
        <c:axId val="-2136289672"/>
      </c:barChart>
      <c:catAx>
        <c:axId val="-21362930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Century Gothic"/>
                <a:cs typeface="Century Gothic"/>
              </a:defRPr>
            </a:pPr>
            <a:endParaRPr lang="it-IT"/>
          </a:p>
        </c:txPr>
        <c:crossAx val="-2136289672"/>
        <c:crosses val="autoZero"/>
        <c:auto val="1"/>
        <c:lblAlgn val="ctr"/>
        <c:lblOffset val="100"/>
        <c:noMultiLvlLbl val="0"/>
      </c:catAx>
      <c:valAx>
        <c:axId val="-2136289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36293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84921763869132"/>
          <c:y val="0.103730649376219"/>
          <c:w val="0.963015647226173"/>
          <c:h val="0.668098676950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cittadini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</c:spPr>
          <c:invertIfNegative val="0"/>
          <c:dLbls>
            <c:spPr>
              <a:solidFill>
                <a:srgbClr val="800000"/>
              </a:solidFill>
            </c:spPr>
            <c:txPr>
              <a:bodyPr/>
              <a:lstStyle/>
              <a:p>
                <a:pPr>
                  <a:defRPr sz="2400">
                    <a:solidFill>
                      <a:srgbClr val="FFFFFF"/>
                    </a:solidFill>
                    <a:latin typeface="Century Gothic"/>
                    <a:cs typeface="Century Gothic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canone RAI</c:v>
                </c:pt>
                <c:pt idx="1">
                  <c:v>bollo auto</c:v>
                </c:pt>
                <c:pt idx="2">
                  <c:v>addizionale regionale Irpef sui lavoratori</c:v>
                </c:pt>
                <c:pt idx="3">
                  <c:v>addizionale comunale Irpef sui lavoratori</c:v>
                </c:pt>
                <c:pt idx="4">
                  <c:v>iscrizione alla Camera di commercio da parte delle imprese</c:v>
                </c:pt>
                <c:pt idx="5">
                  <c:v>non sa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69.0</c:v>
                </c:pt>
                <c:pt idx="1">
                  <c:v>42.0</c:v>
                </c:pt>
                <c:pt idx="2">
                  <c:v>35.0</c:v>
                </c:pt>
                <c:pt idx="3">
                  <c:v>27.0</c:v>
                </c:pt>
                <c:pt idx="4">
                  <c:v>9.0</c:v>
                </c:pt>
                <c:pt idx="5">
                  <c:v>3.0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imprenditori</c:v>
                </c:pt>
              </c:strCache>
            </c:strRef>
          </c:tx>
          <c:spPr>
            <a:solidFill>
              <a:srgbClr val="000C53"/>
            </a:solidFill>
          </c:spPr>
          <c:invertIfNegative val="0"/>
          <c:dLbls>
            <c:spPr>
              <a:solidFill>
                <a:srgbClr val="000C53"/>
              </a:solidFill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Century Gothic"/>
                    <a:cs typeface="Century Gothic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canone RAI</c:v>
                </c:pt>
                <c:pt idx="1">
                  <c:v>bollo auto</c:v>
                </c:pt>
                <c:pt idx="2">
                  <c:v>addizionale regionale Irpef sui lavoratori</c:v>
                </c:pt>
                <c:pt idx="3">
                  <c:v>addizionale comunale Irpef sui lavoratori</c:v>
                </c:pt>
                <c:pt idx="4">
                  <c:v>iscrizione alla Camera di commercio da parte delle imprese</c:v>
                </c:pt>
                <c:pt idx="5">
                  <c:v>non sa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  <c:pt idx="0">
                  <c:v>59.0</c:v>
                </c:pt>
                <c:pt idx="1">
                  <c:v>40.0</c:v>
                </c:pt>
                <c:pt idx="2">
                  <c:v>28.0</c:v>
                </c:pt>
                <c:pt idx="3">
                  <c:v>24.0</c:v>
                </c:pt>
                <c:pt idx="4">
                  <c:v>22.0</c:v>
                </c:pt>
                <c:pt idx="5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36236312"/>
        <c:axId val="-2136233064"/>
      </c:barChart>
      <c:catAx>
        <c:axId val="-2136236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Century Gothic"/>
                <a:cs typeface="Century Gothic"/>
              </a:defRPr>
            </a:pPr>
            <a:endParaRPr lang="it-IT"/>
          </a:p>
        </c:txPr>
        <c:crossAx val="-2136233064"/>
        <c:crosses val="autoZero"/>
        <c:auto val="1"/>
        <c:lblAlgn val="ctr"/>
        <c:lblOffset val="100"/>
        <c:noMultiLvlLbl val="0"/>
      </c:catAx>
      <c:valAx>
        <c:axId val="-2136233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36236312"/>
        <c:crosses val="autoZero"/>
        <c:crossBetween val="between"/>
      </c:valAx>
    </c:plotArea>
    <c:legend>
      <c:legendPos val="t"/>
      <c:layout/>
      <c:overlay val="1"/>
      <c:txPr>
        <a:bodyPr/>
        <a:lstStyle/>
        <a:p>
          <a:pPr>
            <a:defRPr sz="2000">
              <a:latin typeface="Century Gothic"/>
              <a:cs typeface="Century Gothic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EBF96-0FF5-5C49-830C-D7042B0C6D4A}" type="doc">
      <dgm:prSet loTypeId="urn:microsoft.com/office/officeart/2005/8/layout/radial4" loCatId="" qsTypeId="urn:microsoft.com/office/officeart/2005/8/quickstyle/simple4" qsCatId="simple" csTypeId="urn:microsoft.com/office/officeart/2005/8/colors/accent1_2#2" csCatId="accent1" phldr="1"/>
      <dgm:spPr/>
      <dgm:t>
        <a:bodyPr/>
        <a:lstStyle/>
        <a:p>
          <a:endParaRPr lang="it-IT"/>
        </a:p>
      </dgm:t>
    </dgm:pt>
    <dgm:pt modelId="{581BD98B-5D4E-A74D-B922-6D5642ABD364}">
      <dgm:prSet phldrT="[Testo]"/>
      <dgm:spPr>
        <a:solidFill>
          <a:srgbClr val="800000"/>
        </a:solidFill>
      </dgm:spPr>
      <dgm:t>
        <a:bodyPr/>
        <a:lstStyle/>
        <a:p>
          <a:r>
            <a:rPr lang="it-IT" dirty="0" smtClean="0">
              <a:latin typeface="Century Gothic"/>
              <a:cs typeface="Century Gothic"/>
            </a:rPr>
            <a:t>Le nuove Camere di Commercio </a:t>
          </a:r>
          <a:endParaRPr lang="it-IT" dirty="0">
            <a:latin typeface="Century Gothic"/>
            <a:cs typeface="Century Gothic"/>
          </a:endParaRPr>
        </a:p>
      </dgm:t>
    </dgm:pt>
    <dgm:pt modelId="{EA1E7E58-65AA-334A-BC8E-21AA88E3897D}" type="parTrans" cxnId="{79E4C0B8-277D-7448-BECE-041C93794159}">
      <dgm:prSet/>
      <dgm:spPr/>
      <dgm:t>
        <a:bodyPr/>
        <a:lstStyle/>
        <a:p>
          <a:endParaRPr lang="it-IT">
            <a:latin typeface="Century Gothic"/>
            <a:cs typeface="Century Gothic"/>
          </a:endParaRPr>
        </a:p>
      </dgm:t>
    </dgm:pt>
    <dgm:pt modelId="{8C83F364-4DBF-A247-88B9-92E9DF096218}" type="sibTrans" cxnId="{79E4C0B8-277D-7448-BECE-041C93794159}">
      <dgm:prSet/>
      <dgm:spPr/>
      <dgm:t>
        <a:bodyPr/>
        <a:lstStyle/>
        <a:p>
          <a:endParaRPr lang="it-IT">
            <a:latin typeface="Century Gothic"/>
            <a:cs typeface="Century Gothic"/>
          </a:endParaRPr>
        </a:p>
      </dgm:t>
    </dgm:pt>
    <dgm:pt modelId="{1E1A0EBB-EB18-1E4C-BBD2-8520BCF5828D}">
      <dgm:prSet phldrT="[Testo]"/>
      <dgm:spPr>
        <a:solidFill>
          <a:schemeClr val="bg2">
            <a:lumMod val="75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it-IT" dirty="0" smtClean="0">
              <a:latin typeface="Century Gothic"/>
              <a:cs typeface="Century Gothic"/>
            </a:rPr>
            <a:t>snodo delle reti territoriali</a:t>
          </a:r>
          <a:endParaRPr lang="it-IT" dirty="0">
            <a:latin typeface="Century Gothic"/>
            <a:cs typeface="Century Gothic"/>
          </a:endParaRPr>
        </a:p>
      </dgm:t>
    </dgm:pt>
    <dgm:pt modelId="{33C85EEA-5F2D-FE47-AC1B-40A7CA0A957A}" type="parTrans" cxnId="{2C941CE8-06CC-7D44-9619-B4B4293699A2}">
      <dgm:prSet/>
      <dgm:spPr>
        <a:solidFill>
          <a:srgbClr val="FF0000"/>
        </a:solidFill>
      </dgm:spPr>
      <dgm:t>
        <a:bodyPr/>
        <a:lstStyle/>
        <a:p>
          <a:endParaRPr lang="it-IT">
            <a:latin typeface="Century Gothic"/>
            <a:cs typeface="Century Gothic"/>
          </a:endParaRPr>
        </a:p>
      </dgm:t>
    </dgm:pt>
    <dgm:pt modelId="{9B308D2F-A7C9-2A43-A768-2FB5C6974163}" type="sibTrans" cxnId="{2C941CE8-06CC-7D44-9619-B4B4293699A2}">
      <dgm:prSet/>
      <dgm:spPr/>
      <dgm:t>
        <a:bodyPr/>
        <a:lstStyle/>
        <a:p>
          <a:endParaRPr lang="it-IT">
            <a:latin typeface="Century Gothic"/>
            <a:cs typeface="Century Gothic"/>
          </a:endParaRPr>
        </a:p>
      </dgm:t>
    </dgm:pt>
    <dgm:pt modelId="{B2F4CD8D-98D5-A04B-BB2C-682666407062}">
      <dgm:prSet phldrT="[Testo]"/>
      <dgm:spPr>
        <a:solidFill>
          <a:schemeClr val="bg2">
            <a:lumMod val="75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it-IT" dirty="0" smtClean="0">
              <a:latin typeface="Century Gothic"/>
              <a:cs typeface="Century Gothic"/>
            </a:rPr>
            <a:t>spirito di innovazione </a:t>
          </a:r>
          <a:endParaRPr lang="it-IT" dirty="0">
            <a:latin typeface="Century Gothic"/>
            <a:cs typeface="Century Gothic"/>
          </a:endParaRPr>
        </a:p>
      </dgm:t>
    </dgm:pt>
    <dgm:pt modelId="{3C4C3662-85FF-7249-A2C4-315240AA94B3}" type="parTrans" cxnId="{0C3342ED-0420-9C49-BEF4-39037D2C57A4}">
      <dgm:prSet/>
      <dgm:spPr>
        <a:solidFill>
          <a:srgbClr val="FF0000"/>
        </a:solidFill>
      </dgm:spPr>
      <dgm:t>
        <a:bodyPr/>
        <a:lstStyle/>
        <a:p>
          <a:endParaRPr lang="it-IT">
            <a:latin typeface="Century Gothic"/>
            <a:cs typeface="Century Gothic"/>
          </a:endParaRPr>
        </a:p>
      </dgm:t>
    </dgm:pt>
    <dgm:pt modelId="{B512E082-17EC-654A-9835-689A49463971}" type="sibTrans" cxnId="{0C3342ED-0420-9C49-BEF4-39037D2C57A4}">
      <dgm:prSet/>
      <dgm:spPr/>
      <dgm:t>
        <a:bodyPr/>
        <a:lstStyle/>
        <a:p>
          <a:endParaRPr lang="it-IT">
            <a:latin typeface="Century Gothic"/>
            <a:cs typeface="Century Gothic"/>
          </a:endParaRPr>
        </a:p>
      </dgm:t>
    </dgm:pt>
    <dgm:pt modelId="{C1E6316A-6632-144B-A99B-DAA179649301}">
      <dgm:prSet phldrT="[Testo]"/>
      <dgm:spPr>
        <a:solidFill>
          <a:schemeClr val="bg2">
            <a:lumMod val="75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it-IT" dirty="0" smtClean="0">
              <a:latin typeface="Century Gothic"/>
              <a:cs typeface="Century Gothic"/>
            </a:rPr>
            <a:t>acceleratore  imprenditoriale</a:t>
          </a:r>
          <a:endParaRPr lang="it-IT" dirty="0">
            <a:latin typeface="Century Gothic"/>
            <a:cs typeface="Century Gothic"/>
          </a:endParaRPr>
        </a:p>
      </dgm:t>
    </dgm:pt>
    <dgm:pt modelId="{C1E421EB-0564-5046-8A23-30CAE533A43E}" type="parTrans" cxnId="{52CC4A1A-16ED-3942-A4E7-C9FAE447E912}">
      <dgm:prSet/>
      <dgm:spPr>
        <a:solidFill>
          <a:srgbClr val="FF0000"/>
        </a:solidFill>
      </dgm:spPr>
      <dgm:t>
        <a:bodyPr/>
        <a:lstStyle/>
        <a:p>
          <a:endParaRPr lang="it-IT">
            <a:latin typeface="Century Gothic"/>
            <a:cs typeface="Century Gothic"/>
          </a:endParaRPr>
        </a:p>
      </dgm:t>
    </dgm:pt>
    <dgm:pt modelId="{57C587D2-40D2-A34D-9EC8-2A515C0D75C9}" type="sibTrans" cxnId="{52CC4A1A-16ED-3942-A4E7-C9FAE447E912}">
      <dgm:prSet/>
      <dgm:spPr/>
      <dgm:t>
        <a:bodyPr/>
        <a:lstStyle/>
        <a:p>
          <a:endParaRPr lang="it-IT">
            <a:latin typeface="Century Gothic"/>
            <a:cs typeface="Century Gothic"/>
          </a:endParaRPr>
        </a:p>
      </dgm:t>
    </dgm:pt>
    <dgm:pt modelId="{C5A82AEC-B5C9-C440-9D0D-BAD3DF63C5D2}">
      <dgm:prSet/>
      <dgm:spPr>
        <a:solidFill>
          <a:schemeClr val="bg2">
            <a:lumMod val="75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it-IT" dirty="0" smtClean="0">
              <a:latin typeface="Century Gothic"/>
              <a:cs typeface="Century Gothic"/>
            </a:rPr>
            <a:t>nuovo modello dei sistemi territoriali</a:t>
          </a:r>
          <a:br>
            <a:rPr lang="it-IT" dirty="0" smtClean="0">
              <a:latin typeface="Century Gothic"/>
              <a:cs typeface="Century Gothic"/>
            </a:rPr>
          </a:br>
          <a:r>
            <a:rPr lang="it-IT" dirty="0" smtClean="0">
              <a:latin typeface="Century Gothic"/>
              <a:cs typeface="Century Gothic"/>
            </a:rPr>
            <a:t>delle imprese italiane</a:t>
          </a:r>
          <a:endParaRPr lang="it-IT" dirty="0">
            <a:latin typeface="Century Gothic"/>
            <a:cs typeface="Century Gothic"/>
          </a:endParaRPr>
        </a:p>
      </dgm:t>
    </dgm:pt>
    <dgm:pt modelId="{D53710D6-6485-FB4B-A161-685F8D0CCF0C}" type="parTrans" cxnId="{6724FD87-62CD-584D-A8E4-6C949E611EAD}">
      <dgm:prSet/>
      <dgm:spPr>
        <a:solidFill>
          <a:srgbClr val="FF0000"/>
        </a:solidFill>
      </dgm:spPr>
      <dgm:t>
        <a:bodyPr/>
        <a:lstStyle/>
        <a:p>
          <a:endParaRPr lang="it-IT">
            <a:latin typeface="Century Gothic"/>
            <a:cs typeface="Century Gothic"/>
          </a:endParaRPr>
        </a:p>
      </dgm:t>
    </dgm:pt>
    <dgm:pt modelId="{F00CA966-5234-2E4F-BD7A-ADD20BAEDF92}" type="sibTrans" cxnId="{6724FD87-62CD-584D-A8E4-6C949E611EAD}">
      <dgm:prSet/>
      <dgm:spPr/>
      <dgm:t>
        <a:bodyPr/>
        <a:lstStyle/>
        <a:p>
          <a:endParaRPr lang="it-IT">
            <a:latin typeface="Century Gothic"/>
            <a:cs typeface="Century Gothic"/>
          </a:endParaRPr>
        </a:p>
      </dgm:t>
    </dgm:pt>
    <dgm:pt modelId="{F3EAECF4-2D19-E34E-BB16-69FABB6862F7}">
      <dgm:prSet/>
      <dgm:spPr>
        <a:solidFill>
          <a:schemeClr val="bg2">
            <a:lumMod val="75000"/>
          </a:schemeClr>
        </a:solidFill>
        <a:ln>
          <a:solidFill>
            <a:srgbClr val="FFFFFF"/>
          </a:solidFill>
        </a:ln>
      </dgm:spPr>
      <dgm:t>
        <a:bodyPr/>
        <a:lstStyle/>
        <a:p>
          <a:r>
            <a:rPr lang="it-IT" dirty="0" smtClean="0">
              <a:latin typeface="Century Gothic"/>
              <a:cs typeface="Century Gothic"/>
            </a:rPr>
            <a:t>sospingere il cambiamento nei territori </a:t>
          </a:r>
          <a:endParaRPr lang="it-IT" dirty="0">
            <a:latin typeface="Century Gothic"/>
            <a:cs typeface="Century Gothic"/>
          </a:endParaRPr>
        </a:p>
      </dgm:t>
    </dgm:pt>
    <dgm:pt modelId="{A85F0639-5140-854B-AB8E-246C0168B739}" type="parTrans" cxnId="{7CFC1949-A11B-A042-AF74-20091CD744F1}">
      <dgm:prSet/>
      <dgm:spPr>
        <a:solidFill>
          <a:srgbClr val="FF0000"/>
        </a:solidFill>
      </dgm:spPr>
      <dgm:t>
        <a:bodyPr/>
        <a:lstStyle/>
        <a:p>
          <a:endParaRPr lang="it-IT">
            <a:latin typeface="Century Gothic"/>
            <a:cs typeface="Century Gothic"/>
          </a:endParaRPr>
        </a:p>
      </dgm:t>
    </dgm:pt>
    <dgm:pt modelId="{D72D897E-4118-8B4E-BB04-32581E2D6CA6}" type="sibTrans" cxnId="{7CFC1949-A11B-A042-AF74-20091CD744F1}">
      <dgm:prSet/>
      <dgm:spPr/>
      <dgm:t>
        <a:bodyPr/>
        <a:lstStyle/>
        <a:p>
          <a:endParaRPr lang="it-IT">
            <a:latin typeface="Century Gothic"/>
            <a:cs typeface="Century Gothic"/>
          </a:endParaRPr>
        </a:p>
      </dgm:t>
    </dgm:pt>
    <dgm:pt modelId="{660AF9EE-0281-8C45-A7B6-1020C1BA1B7F}" type="pres">
      <dgm:prSet presAssocID="{5D3EBF96-0FF5-5C49-830C-D7042B0C6D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9CA486A-0D14-B74D-BF6C-524BDA2BB34E}" type="pres">
      <dgm:prSet presAssocID="{581BD98B-5D4E-A74D-B922-6D5642ABD364}" presName="centerShape" presStyleLbl="node0" presStyleIdx="0" presStyleCnt="1"/>
      <dgm:spPr/>
      <dgm:t>
        <a:bodyPr/>
        <a:lstStyle/>
        <a:p>
          <a:endParaRPr lang="it-IT"/>
        </a:p>
      </dgm:t>
    </dgm:pt>
    <dgm:pt modelId="{EAF30D31-A826-154C-B7C2-317025C230BC}" type="pres">
      <dgm:prSet presAssocID="{33C85EEA-5F2D-FE47-AC1B-40A7CA0A957A}" presName="parTrans" presStyleLbl="bgSibTrans2D1" presStyleIdx="0" presStyleCnt="5"/>
      <dgm:spPr/>
      <dgm:t>
        <a:bodyPr/>
        <a:lstStyle/>
        <a:p>
          <a:endParaRPr lang="it-IT"/>
        </a:p>
      </dgm:t>
    </dgm:pt>
    <dgm:pt modelId="{2F2E80C0-5239-9E41-A216-66B6FB137C70}" type="pres">
      <dgm:prSet presAssocID="{1E1A0EBB-EB18-1E4C-BBD2-8520BCF5828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8B2F6F-C114-EC4C-82F2-9351721AAF8B}" type="pres">
      <dgm:prSet presAssocID="{3C4C3662-85FF-7249-A2C4-315240AA94B3}" presName="parTrans" presStyleLbl="bgSibTrans2D1" presStyleIdx="1" presStyleCnt="5"/>
      <dgm:spPr/>
      <dgm:t>
        <a:bodyPr/>
        <a:lstStyle/>
        <a:p>
          <a:endParaRPr lang="it-IT"/>
        </a:p>
      </dgm:t>
    </dgm:pt>
    <dgm:pt modelId="{96D3078C-D520-B246-A09F-7F1817382ED3}" type="pres">
      <dgm:prSet presAssocID="{B2F4CD8D-98D5-A04B-BB2C-6826664070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8D3B7C-7D7A-C446-A45E-C334407ECFA0}" type="pres">
      <dgm:prSet presAssocID="{C1E421EB-0564-5046-8A23-30CAE533A43E}" presName="parTrans" presStyleLbl="bgSibTrans2D1" presStyleIdx="2" presStyleCnt="5"/>
      <dgm:spPr/>
      <dgm:t>
        <a:bodyPr/>
        <a:lstStyle/>
        <a:p>
          <a:endParaRPr lang="it-IT"/>
        </a:p>
      </dgm:t>
    </dgm:pt>
    <dgm:pt modelId="{EEE5D196-AEA1-604D-8128-6AFAF3E293DA}" type="pres">
      <dgm:prSet presAssocID="{C1E6316A-6632-144B-A99B-DAA179649301}" presName="node" presStyleLbl="node1" presStyleIdx="2" presStyleCnt="5" custRadScaleRad="101904" custRadScaleInc="5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B6B2BD-3E74-9741-B48F-6D034FF8ABCD}" type="pres">
      <dgm:prSet presAssocID="{D53710D6-6485-FB4B-A161-685F8D0CCF0C}" presName="parTrans" presStyleLbl="bgSibTrans2D1" presStyleIdx="3" presStyleCnt="5"/>
      <dgm:spPr/>
      <dgm:t>
        <a:bodyPr/>
        <a:lstStyle/>
        <a:p>
          <a:endParaRPr lang="it-IT"/>
        </a:p>
      </dgm:t>
    </dgm:pt>
    <dgm:pt modelId="{25DB1E22-E6BB-F548-ABB4-21D585CE382F}" type="pres">
      <dgm:prSet presAssocID="{C5A82AEC-B5C9-C440-9D0D-BAD3DF63C5D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E00DF0-D3AA-0E4D-A423-4F231CE2B83E}" type="pres">
      <dgm:prSet presAssocID="{A85F0639-5140-854B-AB8E-246C0168B739}" presName="parTrans" presStyleLbl="bgSibTrans2D1" presStyleIdx="4" presStyleCnt="5"/>
      <dgm:spPr/>
      <dgm:t>
        <a:bodyPr/>
        <a:lstStyle/>
        <a:p>
          <a:endParaRPr lang="it-IT"/>
        </a:p>
      </dgm:t>
    </dgm:pt>
    <dgm:pt modelId="{7C34020C-C92F-7D4A-B232-6B798263B3CF}" type="pres">
      <dgm:prSet presAssocID="{F3EAECF4-2D19-E34E-BB16-69FABB6862F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496D5EA-890E-9342-9E33-27F28CEB2E50}" type="presOf" srcId="{3C4C3662-85FF-7249-A2C4-315240AA94B3}" destId="{168B2F6F-C114-EC4C-82F2-9351721AAF8B}" srcOrd="0" destOrd="0" presId="urn:microsoft.com/office/officeart/2005/8/layout/radial4"/>
    <dgm:cxn modelId="{79E4C0B8-277D-7448-BECE-041C93794159}" srcId="{5D3EBF96-0FF5-5C49-830C-D7042B0C6D4A}" destId="{581BD98B-5D4E-A74D-B922-6D5642ABD364}" srcOrd="0" destOrd="0" parTransId="{EA1E7E58-65AA-334A-BC8E-21AA88E3897D}" sibTransId="{8C83F364-4DBF-A247-88B9-92E9DF096218}"/>
    <dgm:cxn modelId="{4E5140E1-5DA2-4C45-AB24-CD0245481322}" type="presOf" srcId="{C1E6316A-6632-144B-A99B-DAA179649301}" destId="{EEE5D196-AEA1-604D-8128-6AFAF3E293DA}" srcOrd="0" destOrd="0" presId="urn:microsoft.com/office/officeart/2005/8/layout/radial4"/>
    <dgm:cxn modelId="{5839DA18-E324-E041-98FC-290D0B207152}" type="presOf" srcId="{F3EAECF4-2D19-E34E-BB16-69FABB6862F7}" destId="{7C34020C-C92F-7D4A-B232-6B798263B3CF}" srcOrd="0" destOrd="0" presId="urn:microsoft.com/office/officeart/2005/8/layout/radial4"/>
    <dgm:cxn modelId="{2EA16012-FF18-BA48-9681-CEE3AE76FEBA}" type="presOf" srcId="{1E1A0EBB-EB18-1E4C-BBD2-8520BCF5828D}" destId="{2F2E80C0-5239-9E41-A216-66B6FB137C70}" srcOrd="0" destOrd="0" presId="urn:microsoft.com/office/officeart/2005/8/layout/radial4"/>
    <dgm:cxn modelId="{1B5F43CB-2797-3D4E-8685-F3B55F119A06}" type="presOf" srcId="{B2F4CD8D-98D5-A04B-BB2C-682666407062}" destId="{96D3078C-D520-B246-A09F-7F1817382ED3}" srcOrd="0" destOrd="0" presId="urn:microsoft.com/office/officeart/2005/8/layout/radial4"/>
    <dgm:cxn modelId="{3B092133-A4F9-5E48-9A82-D03668029026}" type="presOf" srcId="{581BD98B-5D4E-A74D-B922-6D5642ABD364}" destId="{C9CA486A-0D14-B74D-BF6C-524BDA2BB34E}" srcOrd="0" destOrd="0" presId="urn:microsoft.com/office/officeart/2005/8/layout/radial4"/>
    <dgm:cxn modelId="{6724FD87-62CD-584D-A8E4-6C949E611EAD}" srcId="{581BD98B-5D4E-A74D-B922-6D5642ABD364}" destId="{C5A82AEC-B5C9-C440-9D0D-BAD3DF63C5D2}" srcOrd="3" destOrd="0" parTransId="{D53710D6-6485-FB4B-A161-685F8D0CCF0C}" sibTransId="{F00CA966-5234-2E4F-BD7A-ADD20BAEDF92}"/>
    <dgm:cxn modelId="{3ABC0609-628B-1F4C-AB3B-4E5A64B2B92F}" type="presOf" srcId="{5D3EBF96-0FF5-5C49-830C-D7042B0C6D4A}" destId="{660AF9EE-0281-8C45-A7B6-1020C1BA1B7F}" srcOrd="0" destOrd="0" presId="urn:microsoft.com/office/officeart/2005/8/layout/radial4"/>
    <dgm:cxn modelId="{D706005A-1715-2A49-BC2A-BD8E9621A272}" type="presOf" srcId="{A85F0639-5140-854B-AB8E-246C0168B739}" destId="{C6E00DF0-D3AA-0E4D-A423-4F231CE2B83E}" srcOrd="0" destOrd="0" presId="urn:microsoft.com/office/officeart/2005/8/layout/radial4"/>
    <dgm:cxn modelId="{2C941CE8-06CC-7D44-9619-B4B4293699A2}" srcId="{581BD98B-5D4E-A74D-B922-6D5642ABD364}" destId="{1E1A0EBB-EB18-1E4C-BBD2-8520BCF5828D}" srcOrd="0" destOrd="0" parTransId="{33C85EEA-5F2D-FE47-AC1B-40A7CA0A957A}" sibTransId="{9B308D2F-A7C9-2A43-A768-2FB5C6974163}"/>
    <dgm:cxn modelId="{EC0F9965-CA38-D546-A55D-B9B3DDD51FA0}" type="presOf" srcId="{C1E421EB-0564-5046-8A23-30CAE533A43E}" destId="{5F8D3B7C-7D7A-C446-A45E-C334407ECFA0}" srcOrd="0" destOrd="0" presId="urn:microsoft.com/office/officeart/2005/8/layout/radial4"/>
    <dgm:cxn modelId="{52CC4A1A-16ED-3942-A4E7-C9FAE447E912}" srcId="{581BD98B-5D4E-A74D-B922-6D5642ABD364}" destId="{C1E6316A-6632-144B-A99B-DAA179649301}" srcOrd="2" destOrd="0" parTransId="{C1E421EB-0564-5046-8A23-30CAE533A43E}" sibTransId="{57C587D2-40D2-A34D-9EC8-2A515C0D75C9}"/>
    <dgm:cxn modelId="{F5CC6C6D-DEC5-C54E-BCB8-E365DDE616A7}" type="presOf" srcId="{D53710D6-6485-FB4B-A161-685F8D0CCF0C}" destId="{04B6B2BD-3E74-9741-B48F-6D034FF8ABCD}" srcOrd="0" destOrd="0" presId="urn:microsoft.com/office/officeart/2005/8/layout/radial4"/>
    <dgm:cxn modelId="{7CFC1949-A11B-A042-AF74-20091CD744F1}" srcId="{581BD98B-5D4E-A74D-B922-6D5642ABD364}" destId="{F3EAECF4-2D19-E34E-BB16-69FABB6862F7}" srcOrd="4" destOrd="0" parTransId="{A85F0639-5140-854B-AB8E-246C0168B739}" sibTransId="{D72D897E-4118-8B4E-BB04-32581E2D6CA6}"/>
    <dgm:cxn modelId="{0AA688C9-30AE-384E-9FD7-E87E86ECAF34}" type="presOf" srcId="{C5A82AEC-B5C9-C440-9D0D-BAD3DF63C5D2}" destId="{25DB1E22-E6BB-F548-ABB4-21D585CE382F}" srcOrd="0" destOrd="0" presId="urn:microsoft.com/office/officeart/2005/8/layout/radial4"/>
    <dgm:cxn modelId="{0C3342ED-0420-9C49-BEF4-39037D2C57A4}" srcId="{581BD98B-5D4E-A74D-B922-6D5642ABD364}" destId="{B2F4CD8D-98D5-A04B-BB2C-682666407062}" srcOrd="1" destOrd="0" parTransId="{3C4C3662-85FF-7249-A2C4-315240AA94B3}" sibTransId="{B512E082-17EC-654A-9835-689A49463971}"/>
    <dgm:cxn modelId="{A7F956D2-64BE-344B-BDE2-649C80049D5E}" type="presOf" srcId="{33C85EEA-5F2D-FE47-AC1B-40A7CA0A957A}" destId="{EAF30D31-A826-154C-B7C2-317025C230BC}" srcOrd="0" destOrd="0" presId="urn:microsoft.com/office/officeart/2005/8/layout/radial4"/>
    <dgm:cxn modelId="{464A5BA0-BD19-5F4D-A281-AF2295C7F5F5}" type="presParOf" srcId="{660AF9EE-0281-8C45-A7B6-1020C1BA1B7F}" destId="{C9CA486A-0D14-B74D-BF6C-524BDA2BB34E}" srcOrd="0" destOrd="0" presId="urn:microsoft.com/office/officeart/2005/8/layout/radial4"/>
    <dgm:cxn modelId="{F81AEE8A-BB8E-6441-BE37-735047747880}" type="presParOf" srcId="{660AF9EE-0281-8C45-A7B6-1020C1BA1B7F}" destId="{EAF30D31-A826-154C-B7C2-317025C230BC}" srcOrd="1" destOrd="0" presId="urn:microsoft.com/office/officeart/2005/8/layout/radial4"/>
    <dgm:cxn modelId="{FD3D7494-C433-2C4F-8B6A-979BE7E3F2D1}" type="presParOf" srcId="{660AF9EE-0281-8C45-A7B6-1020C1BA1B7F}" destId="{2F2E80C0-5239-9E41-A216-66B6FB137C70}" srcOrd="2" destOrd="0" presId="urn:microsoft.com/office/officeart/2005/8/layout/radial4"/>
    <dgm:cxn modelId="{3ED00F45-00BA-104B-B30B-DCD8111DF71E}" type="presParOf" srcId="{660AF9EE-0281-8C45-A7B6-1020C1BA1B7F}" destId="{168B2F6F-C114-EC4C-82F2-9351721AAF8B}" srcOrd="3" destOrd="0" presId="urn:microsoft.com/office/officeart/2005/8/layout/radial4"/>
    <dgm:cxn modelId="{04A047D8-4BEE-E34E-A6EE-0852297575A3}" type="presParOf" srcId="{660AF9EE-0281-8C45-A7B6-1020C1BA1B7F}" destId="{96D3078C-D520-B246-A09F-7F1817382ED3}" srcOrd="4" destOrd="0" presId="urn:microsoft.com/office/officeart/2005/8/layout/radial4"/>
    <dgm:cxn modelId="{D404D441-9A21-8846-8D2B-A7383D81B268}" type="presParOf" srcId="{660AF9EE-0281-8C45-A7B6-1020C1BA1B7F}" destId="{5F8D3B7C-7D7A-C446-A45E-C334407ECFA0}" srcOrd="5" destOrd="0" presId="urn:microsoft.com/office/officeart/2005/8/layout/radial4"/>
    <dgm:cxn modelId="{8D5B6371-326C-A644-8273-1BF849559411}" type="presParOf" srcId="{660AF9EE-0281-8C45-A7B6-1020C1BA1B7F}" destId="{EEE5D196-AEA1-604D-8128-6AFAF3E293DA}" srcOrd="6" destOrd="0" presId="urn:microsoft.com/office/officeart/2005/8/layout/radial4"/>
    <dgm:cxn modelId="{77BA5F9D-9A9A-4046-87C3-DB49F945D825}" type="presParOf" srcId="{660AF9EE-0281-8C45-A7B6-1020C1BA1B7F}" destId="{04B6B2BD-3E74-9741-B48F-6D034FF8ABCD}" srcOrd="7" destOrd="0" presId="urn:microsoft.com/office/officeart/2005/8/layout/radial4"/>
    <dgm:cxn modelId="{6543132B-4276-8F4D-AAF6-F1ADE4D7521C}" type="presParOf" srcId="{660AF9EE-0281-8C45-A7B6-1020C1BA1B7F}" destId="{25DB1E22-E6BB-F548-ABB4-21D585CE382F}" srcOrd="8" destOrd="0" presId="urn:microsoft.com/office/officeart/2005/8/layout/radial4"/>
    <dgm:cxn modelId="{AAAF1112-6DBF-814A-A048-E2143E52EADA}" type="presParOf" srcId="{660AF9EE-0281-8C45-A7B6-1020C1BA1B7F}" destId="{C6E00DF0-D3AA-0E4D-A423-4F231CE2B83E}" srcOrd="9" destOrd="0" presId="urn:microsoft.com/office/officeart/2005/8/layout/radial4"/>
    <dgm:cxn modelId="{AE3A4130-D2E7-E34F-8BBC-F70158C41038}" type="presParOf" srcId="{660AF9EE-0281-8C45-A7B6-1020C1BA1B7F}" destId="{7C34020C-C92F-7D4A-B232-6B798263B3C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A486A-0D14-B74D-BF6C-524BDA2BB34E}">
      <dsp:nvSpPr>
        <dsp:cNvPr id="0" name=""/>
        <dsp:cNvSpPr/>
      </dsp:nvSpPr>
      <dsp:spPr>
        <a:xfrm>
          <a:off x="3562842" y="3064878"/>
          <a:ext cx="2272315" cy="2272315"/>
        </a:xfrm>
        <a:prstGeom prst="ellipse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latin typeface="Century Gothic"/>
              <a:cs typeface="Century Gothic"/>
            </a:rPr>
            <a:t>Le nuove Camere di Commercio </a:t>
          </a:r>
          <a:endParaRPr lang="it-IT" sz="2100" kern="1200" dirty="0">
            <a:latin typeface="Century Gothic"/>
            <a:cs typeface="Century Gothic"/>
          </a:endParaRPr>
        </a:p>
      </dsp:txBody>
      <dsp:txXfrm>
        <a:off x="3895615" y="3397651"/>
        <a:ext cx="1606769" cy="1606769"/>
      </dsp:txXfrm>
    </dsp:sp>
    <dsp:sp modelId="{EAF30D31-A826-154C-B7C2-317025C230BC}">
      <dsp:nvSpPr>
        <dsp:cNvPr id="0" name=""/>
        <dsp:cNvSpPr/>
      </dsp:nvSpPr>
      <dsp:spPr>
        <a:xfrm rot="10800000">
          <a:off x="1362484" y="3877230"/>
          <a:ext cx="2079338" cy="647609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2E80C0-5239-9E41-A216-66B6FB137C70}">
      <dsp:nvSpPr>
        <dsp:cNvPr id="0" name=""/>
        <dsp:cNvSpPr/>
      </dsp:nvSpPr>
      <dsp:spPr>
        <a:xfrm>
          <a:off x="283134" y="3337556"/>
          <a:ext cx="2158699" cy="172695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latin typeface="Century Gothic"/>
              <a:cs typeface="Century Gothic"/>
            </a:rPr>
            <a:t>snodo delle reti territoriali</a:t>
          </a:r>
          <a:endParaRPr lang="it-IT" sz="2100" kern="1200" dirty="0">
            <a:latin typeface="Century Gothic"/>
            <a:cs typeface="Century Gothic"/>
          </a:endParaRPr>
        </a:p>
      </dsp:txBody>
      <dsp:txXfrm>
        <a:off x="333715" y="3388137"/>
        <a:ext cx="2057537" cy="1625797"/>
      </dsp:txXfrm>
    </dsp:sp>
    <dsp:sp modelId="{168B2F6F-C114-EC4C-82F2-9351721AAF8B}">
      <dsp:nvSpPr>
        <dsp:cNvPr id="0" name=""/>
        <dsp:cNvSpPr/>
      </dsp:nvSpPr>
      <dsp:spPr>
        <a:xfrm rot="13500000">
          <a:off x="2035215" y="2253115"/>
          <a:ext cx="2079338" cy="647609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D3078C-D520-B246-A09F-7F1817382ED3}">
      <dsp:nvSpPr>
        <dsp:cNvPr id="0" name=""/>
        <dsp:cNvSpPr/>
      </dsp:nvSpPr>
      <dsp:spPr>
        <a:xfrm>
          <a:off x="1260377" y="978283"/>
          <a:ext cx="2158699" cy="172695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latin typeface="Century Gothic"/>
              <a:cs typeface="Century Gothic"/>
            </a:rPr>
            <a:t>spirito di innovazione </a:t>
          </a:r>
          <a:endParaRPr lang="it-IT" sz="2100" kern="1200" dirty="0">
            <a:latin typeface="Century Gothic"/>
            <a:cs typeface="Century Gothic"/>
          </a:endParaRPr>
        </a:p>
      </dsp:txBody>
      <dsp:txXfrm>
        <a:off x="1310958" y="1028864"/>
        <a:ext cx="2057537" cy="1625797"/>
      </dsp:txXfrm>
    </dsp:sp>
    <dsp:sp modelId="{5F8D3B7C-7D7A-C446-A45E-C334407ECFA0}">
      <dsp:nvSpPr>
        <dsp:cNvPr id="0" name=""/>
        <dsp:cNvSpPr/>
      </dsp:nvSpPr>
      <dsp:spPr>
        <a:xfrm rot="16213071">
          <a:off x="3667562" y="1579839"/>
          <a:ext cx="2080344" cy="647609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E5D196-AEA1-604D-8128-6AFAF3E293DA}">
      <dsp:nvSpPr>
        <dsp:cNvPr id="0" name=""/>
        <dsp:cNvSpPr/>
      </dsp:nvSpPr>
      <dsp:spPr>
        <a:xfrm>
          <a:off x="3632339" y="0"/>
          <a:ext cx="2158699" cy="172695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latin typeface="Century Gothic"/>
              <a:cs typeface="Century Gothic"/>
            </a:rPr>
            <a:t>acceleratore  imprenditoriale</a:t>
          </a:r>
          <a:endParaRPr lang="it-IT" sz="2100" kern="1200" dirty="0">
            <a:latin typeface="Century Gothic"/>
            <a:cs typeface="Century Gothic"/>
          </a:endParaRPr>
        </a:p>
      </dsp:txBody>
      <dsp:txXfrm>
        <a:off x="3682920" y="50581"/>
        <a:ext cx="2057537" cy="1625797"/>
      </dsp:txXfrm>
    </dsp:sp>
    <dsp:sp modelId="{04B6B2BD-3E74-9741-B48F-6D034FF8ABCD}">
      <dsp:nvSpPr>
        <dsp:cNvPr id="0" name=""/>
        <dsp:cNvSpPr/>
      </dsp:nvSpPr>
      <dsp:spPr>
        <a:xfrm rot="18900000">
          <a:off x="5283446" y="2253115"/>
          <a:ext cx="2079338" cy="647609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DB1E22-E6BB-F548-ABB4-21D585CE382F}">
      <dsp:nvSpPr>
        <dsp:cNvPr id="0" name=""/>
        <dsp:cNvSpPr/>
      </dsp:nvSpPr>
      <dsp:spPr>
        <a:xfrm>
          <a:off x="5978922" y="978283"/>
          <a:ext cx="2158699" cy="172695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latin typeface="Century Gothic"/>
              <a:cs typeface="Century Gothic"/>
            </a:rPr>
            <a:t>nuovo modello dei sistemi territoriali</a:t>
          </a:r>
          <a:br>
            <a:rPr lang="it-IT" sz="2100" kern="1200" dirty="0" smtClean="0">
              <a:latin typeface="Century Gothic"/>
              <a:cs typeface="Century Gothic"/>
            </a:rPr>
          </a:br>
          <a:r>
            <a:rPr lang="it-IT" sz="2100" kern="1200" dirty="0" smtClean="0">
              <a:latin typeface="Century Gothic"/>
              <a:cs typeface="Century Gothic"/>
            </a:rPr>
            <a:t>delle imprese italiane</a:t>
          </a:r>
          <a:endParaRPr lang="it-IT" sz="2100" kern="1200" dirty="0">
            <a:latin typeface="Century Gothic"/>
            <a:cs typeface="Century Gothic"/>
          </a:endParaRPr>
        </a:p>
      </dsp:txBody>
      <dsp:txXfrm>
        <a:off x="6029503" y="1028864"/>
        <a:ext cx="2057537" cy="1625797"/>
      </dsp:txXfrm>
    </dsp:sp>
    <dsp:sp modelId="{C6E00DF0-D3AA-0E4D-A423-4F231CE2B83E}">
      <dsp:nvSpPr>
        <dsp:cNvPr id="0" name=""/>
        <dsp:cNvSpPr/>
      </dsp:nvSpPr>
      <dsp:spPr>
        <a:xfrm>
          <a:off x="5956177" y="3877230"/>
          <a:ext cx="2079338" cy="647609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34020C-C92F-7D4A-B232-6B798263B3CF}">
      <dsp:nvSpPr>
        <dsp:cNvPr id="0" name=""/>
        <dsp:cNvSpPr/>
      </dsp:nvSpPr>
      <dsp:spPr>
        <a:xfrm>
          <a:off x="6956165" y="3337556"/>
          <a:ext cx="2158699" cy="172695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solidFill>
            <a:srgbClr val="FFFF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latin typeface="Century Gothic"/>
              <a:cs typeface="Century Gothic"/>
            </a:rPr>
            <a:t>sospingere il cambiamento nei territori </a:t>
          </a:r>
          <a:endParaRPr lang="it-IT" sz="2100" kern="1200" dirty="0">
            <a:latin typeface="Century Gothic"/>
            <a:cs typeface="Century Gothic"/>
          </a:endParaRPr>
        </a:p>
      </dsp:txBody>
      <dsp:txXfrm>
        <a:off x="7006746" y="3388137"/>
        <a:ext cx="2057537" cy="1625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2707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7713"/>
            <a:ext cx="5405438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0037"/>
            <a:ext cx="5011738" cy="449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99FEF2-0717-AE4F-86C1-F8E3B056CA0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65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AF37E-BFFB-B04E-BE35-2429136AE6C4}" type="slidenum">
              <a:rPr lang="it-IT"/>
              <a:pPr/>
              <a:t>1</a:t>
            </a:fld>
            <a:endParaRPr lang="it-IT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7713"/>
            <a:ext cx="5405438" cy="37433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ヒラギノ角ゴ Pro W3"/>
              <a:cs typeface="ヒラギノ角ゴ Pro W3"/>
            </a:endParaRP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DF8E9-7154-416C-A0FF-A591EF6E63BA}" type="slidenum">
              <a:rPr lang="it-IT" smtClean="0">
                <a:ea typeface="ヒラギノ角ゴ Pro W3"/>
                <a:cs typeface="ヒラギノ角ゴ Pro W3"/>
              </a:rPr>
              <a:pPr/>
              <a:t>10</a:t>
            </a:fld>
            <a:endParaRPr lang="it-IT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ヒラギノ角ゴ Pro W3"/>
              <a:cs typeface="ヒラギノ角ゴ Pro W3"/>
            </a:endParaRP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DF8E9-7154-416C-A0FF-A591EF6E63BA}" type="slidenum">
              <a:rPr lang="it-IT" smtClean="0">
                <a:ea typeface="ヒラギノ角ゴ Pro W3"/>
                <a:cs typeface="ヒラギノ角ゴ Pro W3"/>
              </a:rPr>
              <a:pPr/>
              <a:t>11</a:t>
            </a:fld>
            <a:endParaRPr lang="it-IT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AF37E-BFFB-B04E-BE35-2429136AE6C4}" type="slidenum">
              <a:rPr lang="it-IT"/>
              <a:pPr/>
              <a:t>12</a:t>
            </a:fld>
            <a:endParaRPr lang="it-IT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7713"/>
            <a:ext cx="5405438" cy="37433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ヒラギノ角ゴ Pro W3"/>
              <a:cs typeface="ヒラギノ角ゴ Pro W3"/>
            </a:endParaRP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DF8E9-7154-416C-A0FF-A591EF6E63BA}" type="slidenum">
              <a:rPr lang="it-IT" smtClean="0">
                <a:ea typeface="ヒラギノ角ゴ Pro W3"/>
                <a:cs typeface="ヒラギノ角ゴ Pro W3"/>
              </a:rPr>
              <a:pPr/>
              <a:t>13</a:t>
            </a:fld>
            <a:endParaRPr lang="it-IT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ヒラギノ角ゴ Pro W3"/>
              <a:cs typeface="ヒラギノ角ゴ Pro W3"/>
            </a:endParaRP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DF8E9-7154-416C-A0FF-A591EF6E63BA}" type="slidenum">
              <a:rPr lang="it-IT" smtClean="0">
                <a:ea typeface="ヒラギノ角ゴ Pro W3"/>
                <a:cs typeface="ヒラギノ角ゴ Pro W3"/>
              </a:rPr>
              <a:pPr/>
              <a:t>14</a:t>
            </a:fld>
            <a:endParaRPr lang="it-IT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ヒラギノ角ゴ Pro W3"/>
              <a:cs typeface="ヒラギノ角ゴ Pro W3"/>
            </a:endParaRP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DF8E9-7154-416C-A0FF-A591EF6E63BA}" type="slidenum">
              <a:rPr lang="it-IT" smtClean="0">
                <a:ea typeface="ヒラギノ角ゴ Pro W3"/>
                <a:cs typeface="ヒラギノ角ゴ Pro W3"/>
              </a:rPr>
              <a:pPr/>
              <a:t>15</a:t>
            </a:fld>
            <a:endParaRPr lang="it-IT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ヒラギノ角ゴ Pro W3"/>
              <a:cs typeface="ヒラギノ角ゴ Pro W3"/>
            </a:endParaRP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DF8E9-7154-416C-A0FF-A591EF6E63BA}" type="slidenum">
              <a:rPr lang="it-IT" smtClean="0">
                <a:ea typeface="ヒラギノ角ゴ Pro W3"/>
                <a:cs typeface="ヒラギノ角ゴ Pro W3"/>
              </a:rPr>
              <a:pPr/>
              <a:t>16</a:t>
            </a:fld>
            <a:endParaRPr lang="it-IT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AF37E-BFFB-B04E-BE35-2429136AE6C4}" type="slidenum">
              <a:rPr lang="it-IT"/>
              <a:pPr/>
              <a:t>17</a:t>
            </a:fld>
            <a:endParaRPr lang="it-IT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7713"/>
            <a:ext cx="5405438" cy="37433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ヒラギノ角ゴ Pro W3"/>
              <a:cs typeface="ヒラギノ角ゴ Pro W3"/>
            </a:endParaRP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DF8E9-7154-416C-A0FF-A591EF6E63BA}" type="slidenum">
              <a:rPr lang="it-IT" smtClean="0">
                <a:ea typeface="ヒラギノ角ゴ Pro W3"/>
                <a:cs typeface="ヒラギノ角ゴ Pro W3"/>
              </a:rPr>
              <a:pPr/>
              <a:t>18</a:t>
            </a:fld>
            <a:endParaRPr lang="it-IT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ヒラギノ角ゴ Pro W3"/>
              <a:cs typeface="ヒラギノ角ゴ Pro W3"/>
            </a:endParaRP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DF8E9-7154-416C-A0FF-A591EF6E63BA}" type="slidenum">
              <a:rPr lang="it-IT" smtClean="0">
                <a:ea typeface="ヒラギノ角ゴ Pro W3"/>
                <a:cs typeface="ヒラギノ角ゴ Pro W3"/>
              </a:rPr>
              <a:pPr/>
              <a:t>19</a:t>
            </a:fld>
            <a:endParaRPr lang="it-IT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09B07-7C2F-4972-88F2-82383A5AD635}" type="slidenum">
              <a:rPr lang="it-IT" smtClean="0">
                <a:ea typeface="ヒラギノ角ゴ Pro W3"/>
                <a:cs typeface="ヒラギノ角ゴ Pro W3"/>
              </a:rPr>
              <a:pPr/>
              <a:t>2</a:t>
            </a:fld>
            <a:endParaRPr lang="it-IT" smtClean="0">
              <a:ea typeface="ヒラギノ角ゴ Pro W3"/>
              <a:cs typeface="ヒラギノ角ゴ Pro W3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ヒラギノ角ゴ Pro W3"/>
              <a:cs typeface="ヒラギノ角ゴ Pro W3"/>
            </a:endParaRP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DF8E9-7154-416C-A0FF-A591EF6E63BA}" type="slidenum">
              <a:rPr lang="it-IT" smtClean="0">
                <a:ea typeface="ヒラギノ角ゴ Pro W3"/>
                <a:cs typeface="ヒラギノ角ゴ Pro W3"/>
              </a:rPr>
              <a:pPr/>
              <a:t>20</a:t>
            </a:fld>
            <a:endParaRPr lang="it-IT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AF37E-BFFB-B04E-BE35-2429136AE6C4}" type="slidenum">
              <a:rPr lang="it-IT"/>
              <a:pPr/>
              <a:t>21</a:t>
            </a:fld>
            <a:endParaRPr lang="it-IT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7713"/>
            <a:ext cx="5405438" cy="37433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ヒラギノ角ゴ Pro W3"/>
              <a:cs typeface="ヒラギノ角ゴ Pro W3"/>
            </a:endParaRPr>
          </a:p>
        </p:txBody>
      </p:sp>
      <p:sp>
        <p:nvSpPr>
          <p:cNvPr id="8192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F9945-664D-4C90-A976-8E7C2D470C06}" type="slidenum">
              <a:rPr lang="it-IT" smtClean="0">
                <a:ea typeface="ヒラギノ角ゴ Pro W3"/>
                <a:cs typeface="ヒラギノ角ゴ Pro W3"/>
              </a:rPr>
              <a:pPr/>
              <a:t>26</a:t>
            </a:fld>
            <a:endParaRPr lang="it-IT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3B310-626B-4149-90AB-0ACAB0687820}" type="slidenum">
              <a:rPr lang="it-IT"/>
              <a:pPr/>
              <a:t>27</a:t>
            </a:fld>
            <a:endParaRPr lang="it-IT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7713"/>
            <a:ext cx="5405438" cy="374332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ヒラギノ角ゴ Pro W3"/>
              <a:cs typeface="ヒラギノ角ゴ Pro W3"/>
            </a:endParaRPr>
          </a:p>
        </p:txBody>
      </p:sp>
      <p:sp>
        <p:nvSpPr>
          <p:cNvPr id="1229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92A9D-4BD7-44E2-9D5F-06E08B4C3024}" type="slidenum">
              <a:rPr lang="it-IT" smtClean="0">
                <a:ea typeface="ヒラギノ角ゴ Pro W3"/>
                <a:cs typeface="ヒラギノ角ゴ Pro W3"/>
              </a:rPr>
              <a:pPr/>
              <a:t>3</a:t>
            </a:fld>
            <a:endParaRPr lang="it-IT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ヒラギノ角ゴ Pro W3"/>
              <a:cs typeface="ヒラギノ角ゴ Pro W3"/>
            </a:endParaRPr>
          </a:p>
        </p:txBody>
      </p:sp>
      <p:sp>
        <p:nvSpPr>
          <p:cNvPr id="1433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09CCD-4108-4129-A412-E378A0155013}" type="slidenum">
              <a:rPr lang="it-IT" smtClean="0">
                <a:ea typeface="ヒラギノ角ゴ Pro W3"/>
                <a:cs typeface="ヒラギノ角ゴ Pro W3"/>
              </a:rPr>
              <a:pPr/>
              <a:t>4</a:t>
            </a:fld>
            <a:endParaRPr lang="it-IT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ヒラギノ角ゴ Pro W3"/>
              <a:cs typeface="ヒラギノ角ゴ Pro W3"/>
            </a:endParaRPr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6DA63-6F04-4A1C-BCAD-C81CCE2EAB6A}" type="slidenum">
              <a:rPr lang="it-IT" smtClean="0">
                <a:ea typeface="ヒラギノ角ゴ Pro W3"/>
                <a:cs typeface="ヒラギノ角ゴ Pro W3"/>
              </a:rPr>
              <a:pPr/>
              <a:t>5</a:t>
            </a:fld>
            <a:endParaRPr lang="it-IT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ヒラギノ角ゴ Pro W3"/>
              <a:cs typeface="ヒラギノ角ゴ Pro W3"/>
            </a:endParaRPr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937C3-5755-4E2B-B927-9D69ECF6C053}" type="slidenum">
              <a:rPr lang="it-IT" smtClean="0">
                <a:ea typeface="ヒラギノ角ゴ Pro W3"/>
                <a:cs typeface="ヒラギノ角ゴ Pro W3"/>
              </a:rPr>
              <a:pPr/>
              <a:t>6</a:t>
            </a:fld>
            <a:endParaRPr lang="it-IT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ヒラギノ角ゴ Pro W3"/>
              <a:cs typeface="ヒラギノ角ゴ Pro W3"/>
            </a:endParaRPr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43B7B-7401-4AC1-A887-44C5817E5A03}" type="slidenum">
              <a:rPr lang="it-IT" smtClean="0">
                <a:ea typeface="ヒラギノ角ゴ Pro W3"/>
                <a:cs typeface="ヒラギノ角ゴ Pro W3"/>
              </a:rPr>
              <a:pPr/>
              <a:t>7</a:t>
            </a:fld>
            <a:endParaRPr lang="it-IT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ヒラギノ角ゴ Pro W3"/>
              <a:cs typeface="ヒラギノ角ゴ Pro W3"/>
            </a:endParaRPr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36F112-D98C-4CFB-B916-79D8446998D5}" type="slidenum">
              <a:rPr lang="it-IT" smtClean="0">
                <a:ea typeface="ヒラギノ角ゴ Pro W3"/>
                <a:cs typeface="ヒラギノ角ゴ Pro W3"/>
              </a:rPr>
              <a:pPr/>
              <a:t>8</a:t>
            </a:fld>
            <a:endParaRPr lang="it-IT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AF37E-BFFB-B04E-BE35-2429136AE6C4}" type="slidenum">
              <a:rPr lang="it-IT"/>
              <a:pPr/>
              <a:t>9</a:t>
            </a:fld>
            <a:endParaRPr lang="it-IT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7713"/>
            <a:ext cx="5405438" cy="37433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a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 userDrawn="1"/>
        </p:nvCxnSpPr>
        <p:spPr>
          <a:xfrm>
            <a:off x="139700" y="651855"/>
            <a:ext cx="88233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olo 4"/>
          <p:cNvSpPr>
            <a:spLocks noGrp="1"/>
          </p:cNvSpPr>
          <p:nvPr>
            <p:ph type="title"/>
          </p:nvPr>
        </p:nvSpPr>
        <p:spPr>
          <a:xfrm>
            <a:off x="293313" y="133450"/>
            <a:ext cx="7873763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655027" y="1155076"/>
            <a:ext cx="27519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it-IT" sz="1600" dirty="0">
              <a:solidFill>
                <a:srgbClr val="004080"/>
              </a:solidFill>
            </a:endParaRPr>
          </a:p>
        </p:txBody>
      </p:sp>
      <p:sp>
        <p:nvSpPr>
          <p:cNvPr id="15" name="Titolo 4"/>
          <p:cNvSpPr txBox="1">
            <a:spLocks/>
          </p:cNvSpPr>
          <p:nvPr userDrawn="1"/>
        </p:nvSpPr>
        <p:spPr bwMode="auto">
          <a:xfrm>
            <a:off x="498462" y="936000"/>
            <a:ext cx="7957039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cxnSp>
        <p:nvCxnSpPr>
          <p:cNvPr id="18" name="Connettore 1 17"/>
          <p:cNvCxnSpPr>
            <a:cxnSpLocks noChangeShapeType="1"/>
          </p:cNvCxnSpPr>
          <p:nvPr userDrawn="1"/>
        </p:nvCxnSpPr>
        <p:spPr bwMode="auto">
          <a:xfrm rot="5400000">
            <a:off x="7233681" y="6634404"/>
            <a:ext cx="216000" cy="0"/>
          </a:xfrm>
          <a:prstGeom prst="line">
            <a:avLst/>
          </a:prstGeom>
          <a:noFill/>
          <a:ln w="254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CasellaDiTesto 10"/>
          <p:cNvSpPr txBox="1">
            <a:spLocks noChangeArrowheads="1"/>
          </p:cNvSpPr>
          <p:nvPr userDrawn="1"/>
        </p:nvSpPr>
        <p:spPr bwMode="auto">
          <a:xfrm>
            <a:off x="6934200" y="6557738"/>
            <a:ext cx="134229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it-IT" sz="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entury Gothic" charset="0"/>
                <a:cs typeface="Calibri"/>
              </a:rPr>
              <a:t>SWG</a:t>
            </a:r>
            <a:r>
              <a:rPr lang="it-IT" sz="600" cap="all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entury Gothic" charset="0"/>
                <a:cs typeface="Calibri"/>
              </a:rPr>
              <a:t>®</a:t>
            </a:r>
            <a:r>
              <a:rPr lang="it-IT" sz="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entury Gothic" charset="0"/>
                <a:cs typeface="Calibri"/>
              </a:rPr>
              <a:t>   tutti i diritti riservati</a:t>
            </a:r>
          </a:p>
        </p:txBody>
      </p:sp>
      <p:cxnSp>
        <p:nvCxnSpPr>
          <p:cNvPr id="20" name="Connettore 1 19"/>
          <p:cNvCxnSpPr/>
          <p:nvPr userDrawn="1"/>
        </p:nvCxnSpPr>
        <p:spPr>
          <a:xfrm flipV="1">
            <a:off x="0" y="586017"/>
            <a:ext cx="8886825" cy="9909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8192479" y="6419239"/>
            <a:ext cx="59006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5EED9141-7D0C-EC46-9EA4-862D3FE9B763}" type="slidenum">
              <a:rPr lang="it-IT" sz="15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/>
                <a:ea typeface="Helvetica" charset="0"/>
                <a:cs typeface="Calibri"/>
              </a:rPr>
              <a:pPr algn="ctr">
                <a:spcBef>
                  <a:spcPct val="50000"/>
                </a:spcBef>
                <a:defRPr/>
              </a:pPr>
              <a:t>‹n.›</a:t>
            </a:fld>
            <a:endParaRPr lang="it-IT" sz="15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/>
              <a:ea typeface="Helvetica" charset="0"/>
              <a:cs typeface="Calibri"/>
            </a:endParaRPr>
          </a:p>
        </p:txBody>
      </p:sp>
      <p:cxnSp>
        <p:nvCxnSpPr>
          <p:cNvPr id="22" name="Connettore 1 21"/>
          <p:cNvCxnSpPr>
            <a:cxnSpLocks noChangeShapeType="1"/>
          </p:cNvCxnSpPr>
          <p:nvPr userDrawn="1"/>
        </p:nvCxnSpPr>
        <p:spPr bwMode="auto">
          <a:xfrm rot="5400000">
            <a:off x="8155898" y="6634404"/>
            <a:ext cx="216000" cy="0"/>
          </a:xfrm>
          <a:prstGeom prst="line">
            <a:avLst/>
          </a:prstGeom>
          <a:noFill/>
          <a:ln w="254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Gruppo 2"/>
          <p:cNvGrpSpPr/>
          <p:nvPr userDrawn="1"/>
        </p:nvGrpSpPr>
        <p:grpSpPr>
          <a:xfrm>
            <a:off x="8935337" y="76200"/>
            <a:ext cx="869063" cy="863600"/>
            <a:chOff x="8569968" y="1460500"/>
            <a:chExt cx="869063" cy="863600"/>
          </a:xfrm>
        </p:grpSpPr>
        <p:sp>
          <p:nvSpPr>
            <p:cNvPr id="24" name="Ovale 23"/>
            <p:cNvSpPr/>
            <p:nvPr userDrawn="1"/>
          </p:nvSpPr>
          <p:spPr>
            <a:xfrm>
              <a:off x="8569968" y="1460500"/>
              <a:ext cx="869063" cy="86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morning" dir="t"/>
            </a:scene3d>
            <a:sp3d prstMaterial="clear">
              <a:bevelT w="508000" h="508000"/>
              <a:bevelB w="508000" h="508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" name="Immagine 1" descr="logo_unioncamere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8701" y="1651000"/>
              <a:ext cx="723900" cy="444500"/>
            </a:xfrm>
            <a:prstGeom prst="rect">
              <a:avLst/>
            </a:prstGeom>
          </p:spPr>
        </p:pic>
      </p:grpSp>
      <p:pic>
        <p:nvPicPr>
          <p:cNvPr id="16" name="Immagine 15" descr="logo swg4coloriAPP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333" y="6550088"/>
            <a:ext cx="703828" cy="182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63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C00000"/>
          </a:solidFill>
          <a:latin typeface="Century Gothic"/>
          <a:ea typeface="+mj-ea"/>
          <a:cs typeface="Century 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Gothic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Gothic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Gothic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Gothic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microsoft.com/office/2007/relationships/hdphoto" Target="../media/hdphoto9.wdp"/><Relationship Id="rId21" Type="http://schemas.openxmlformats.org/officeDocument/2006/relationships/image" Target="../media/image11.png"/><Relationship Id="rId22" Type="http://schemas.microsoft.com/office/2007/relationships/hdphoto" Target="../media/hdphoto10.wdp"/><Relationship Id="rId23" Type="http://schemas.microsoft.com/office/2007/relationships/hdphoto" Target="../media/hdphoto11.wdp"/><Relationship Id="rId24" Type="http://schemas.microsoft.com/office/2007/relationships/hdphoto" Target="../media/hdphoto12.wdp"/><Relationship Id="rId25" Type="http://schemas.microsoft.com/office/2007/relationships/hdphoto" Target="../media/hdphoto13.wdp"/><Relationship Id="rId26" Type="http://schemas.microsoft.com/office/2007/relationships/hdphoto" Target="../media/hdphoto14.wdp"/><Relationship Id="rId27" Type="http://schemas.microsoft.com/office/2007/relationships/hdphoto" Target="../media/hdphoto15.wdp"/><Relationship Id="rId28" Type="http://schemas.microsoft.com/office/2007/relationships/hdphoto" Target="../media/hdphoto16.wdp"/><Relationship Id="rId29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30" Type="http://schemas.microsoft.com/office/2007/relationships/hdphoto" Target="../media/hdphoto18.wdp"/><Relationship Id="rId31" Type="http://schemas.microsoft.com/office/2007/relationships/hdphoto" Target="../media/hdphoto19.wdp"/><Relationship Id="rId32" Type="http://schemas.microsoft.com/office/2007/relationships/hdphoto" Target="../media/hdphoto20.wdp"/><Relationship Id="rId9" Type="http://schemas.microsoft.com/office/2007/relationships/hdphoto" Target="../media/hdphoto3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33" Type="http://schemas.microsoft.com/office/2007/relationships/hdphoto" Target="../media/hdphoto21.wdp"/><Relationship Id="rId34" Type="http://schemas.microsoft.com/office/2007/relationships/hdphoto" Target="../media/hdphoto22.wdp"/><Relationship Id="rId35" Type="http://schemas.microsoft.com/office/2007/relationships/hdphoto" Target="../media/hdphoto23.wdp"/><Relationship Id="rId36" Type="http://schemas.microsoft.com/office/2007/relationships/hdphoto" Target="../media/hdphoto24.wdp"/><Relationship Id="rId10" Type="http://schemas.openxmlformats.org/officeDocument/2006/relationships/image" Target="../media/image6.png"/><Relationship Id="rId11" Type="http://schemas.microsoft.com/office/2007/relationships/hdphoto" Target="../media/hdphoto4.wdp"/><Relationship Id="rId12" Type="http://schemas.openxmlformats.org/officeDocument/2006/relationships/image" Target="../media/image7.png"/><Relationship Id="rId13" Type="http://schemas.microsoft.com/office/2007/relationships/hdphoto" Target="../media/hdphoto5.wdp"/><Relationship Id="rId14" Type="http://schemas.openxmlformats.org/officeDocument/2006/relationships/image" Target="../media/image8.png"/><Relationship Id="rId15" Type="http://schemas.microsoft.com/office/2007/relationships/hdphoto" Target="../media/hdphoto6.wdp"/><Relationship Id="rId16" Type="http://schemas.openxmlformats.org/officeDocument/2006/relationships/image" Target="../media/image9.png"/><Relationship Id="rId17" Type="http://schemas.microsoft.com/office/2007/relationships/hdphoto" Target="../media/hdphoto7.wdp"/><Relationship Id="rId18" Type="http://schemas.openxmlformats.org/officeDocument/2006/relationships/image" Target="../media/image10.png"/><Relationship Id="rId19" Type="http://schemas.microsoft.com/office/2007/relationships/hdphoto" Target="../media/hdphoto8.wdp"/><Relationship Id="rId37" Type="http://schemas.microsoft.com/office/2007/relationships/hdphoto" Target="../media/hdphoto25.wdp"/><Relationship Id="rId38" Type="http://schemas.microsoft.com/office/2007/relationships/hdphoto" Target="../media/hdphoto26.wdp"/><Relationship Id="rId39" Type="http://schemas.microsoft.com/office/2007/relationships/hdphoto" Target="../media/hdphoto27.wdp"/><Relationship Id="rId40" Type="http://schemas.microsoft.com/office/2007/relationships/hdphoto" Target="../media/hdphoto28.wdp"/><Relationship Id="rId41" Type="http://schemas.microsoft.com/office/2007/relationships/hdphoto" Target="../media/hdphoto29.wdp"/><Relationship Id="rId42" Type="http://schemas.microsoft.com/office/2007/relationships/hdphoto" Target="../media/hdphoto30.wdp"/><Relationship Id="rId4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0" Type="http://schemas.microsoft.com/office/2007/relationships/hdphoto" Target="../media/hdphoto57.wdp"/><Relationship Id="rId21" Type="http://schemas.microsoft.com/office/2007/relationships/hdphoto" Target="../media/hdphoto58.wdp"/><Relationship Id="rId22" Type="http://schemas.openxmlformats.org/officeDocument/2006/relationships/image" Target="../media/image21.png"/><Relationship Id="rId23" Type="http://schemas.microsoft.com/office/2007/relationships/hdphoto" Target="../media/hdphoto46.wdp"/><Relationship Id="rId24" Type="http://schemas.microsoft.com/office/2007/relationships/hdphoto" Target="../media/hdphoto59.wdp"/><Relationship Id="rId25" Type="http://schemas.microsoft.com/office/2007/relationships/hdphoto" Target="../media/hdphoto41.wdp"/><Relationship Id="rId26" Type="http://schemas.microsoft.com/office/2007/relationships/hdphoto" Target="../media/hdphoto52.wdp"/><Relationship Id="rId27" Type="http://schemas.microsoft.com/office/2007/relationships/hdphoto" Target="../media/hdphoto60.wdp"/><Relationship Id="rId28" Type="http://schemas.microsoft.com/office/2007/relationships/hdphoto" Target="../media/hdphoto61.wdp"/><Relationship Id="rId29" Type="http://schemas.microsoft.com/office/2007/relationships/hdphoto" Target="../media/hdphoto6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.emf"/><Relationship Id="rId5" Type="http://schemas.openxmlformats.org/officeDocument/2006/relationships/image" Target="../media/image13.png"/><Relationship Id="rId30" Type="http://schemas.microsoft.com/office/2007/relationships/hdphoto" Target="../media/hdphoto45.wdp"/><Relationship Id="rId31" Type="http://schemas.microsoft.com/office/2007/relationships/hdphoto" Target="../media/hdphoto47.wdp"/><Relationship Id="rId32" Type="http://schemas.microsoft.com/office/2007/relationships/hdphoto" Target="../media/hdphoto40.wdp"/><Relationship Id="rId9" Type="http://schemas.openxmlformats.org/officeDocument/2006/relationships/image" Target="../media/image15.png"/><Relationship Id="rId6" Type="http://schemas.microsoft.com/office/2007/relationships/hdphoto" Target="../media/hdphoto31.wdp"/><Relationship Id="rId7" Type="http://schemas.openxmlformats.org/officeDocument/2006/relationships/image" Target="../media/image14.png"/><Relationship Id="rId8" Type="http://schemas.microsoft.com/office/2007/relationships/hdphoto" Target="../media/hdphoto32.wdp"/><Relationship Id="rId33" Type="http://schemas.microsoft.com/office/2007/relationships/hdphoto" Target="../media/hdphoto63.wdp"/><Relationship Id="rId34" Type="http://schemas.microsoft.com/office/2007/relationships/hdphoto" Target="../media/hdphoto43.wdp"/><Relationship Id="rId35" Type="http://schemas.openxmlformats.org/officeDocument/2006/relationships/image" Target="../media/image1.png"/><Relationship Id="rId10" Type="http://schemas.microsoft.com/office/2007/relationships/hdphoto" Target="../media/hdphoto53.wdp"/><Relationship Id="rId11" Type="http://schemas.openxmlformats.org/officeDocument/2006/relationships/image" Target="../media/image16.png"/><Relationship Id="rId12" Type="http://schemas.microsoft.com/office/2007/relationships/hdphoto" Target="../media/hdphoto50.wdp"/><Relationship Id="rId13" Type="http://schemas.openxmlformats.org/officeDocument/2006/relationships/image" Target="../media/image17.png"/><Relationship Id="rId14" Type="http://schemas.microsoft.com/office/2007/relationships/hdphoto" Target="../media/hdphoto54.wdp"/><Relationship Id="rId15" Type="http://schemas.openxmlformats.org/officeDocument/2006/relationships/image" Target="../media/image18.png"/><Relationship Id="rId16" Type="http://schemas.microsoft.com/office/2007/relationships/hdphoto" Target="../media/hdphoto55.wdp"/><Relationship Id="rId17" Type="http://schemas.openxmlformats.org/officeDocument/2006/relationships/image" Target="../media/image19.png"/><Relationship Id="rId18" Type="http://schemas.microsoft.com/office/2007/relationships/hdphoto" Target="../media/hdphoto56.wdp"/><Relationship Id="rId1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microsoft.com/office/2007/relationships/hdphoto" Target="../media/hdphoto67.wdp"/><Relationship Id="rId21" Type="http://schemas.microsoft.com/office/2007/relationships/hdphoto" Target="../media/hdphoto68.wdp"/><Relationship Id="rId22" Type="http://schemas.openxmlformats.org/officeDocument/2006/relationships/image" Target="../media/image21.png"/><Relationship Id="rId23" Type="http://schemas.microsoft.com/office/2007/relationships/hdphoto" Target="../media/hdphoto46.wdp"/><Relationship Id="rId24" Type="http://schemas.microsoft.com/office/2007/relationships/hdphoto" Target="../media/hdphoto50.wdp"/><Relationship Id="rId25" Type="http://schemas.microsoft.com/office/2007/relationships/hdphoto" Target="../media/hdphoto54.wdp"/><Relationship Id="rId26" Type="http://schemas.microsoft.com/office/2007/relationships/hdphoto" Target="../media/hdphoto69.wdp"/><Relationship Id="rId27" Type="http://schemas.microsoft.com/office/2007/relationships/hdphoto" Target="../media/hdphoto39.wdp"/><Relationship Id="rId28" Type="http://schemas.microsoft.com/office/2007/relationships/hdphoto" Target="../media/hdphoto38.wdp"/><Relationship Id="rId29" Type="http://schemas.microsoft.com/office/2007/relationships/hdphoto" Target="../media/hdphoto70.wdp"/><Relationship Id="rId30" Type="http://schemas.microsoft.com/office/2007/relationships/hdphoto" Target="../media/hdphoto48.wdp"/><Relationship Id="rId31" Type="http://schemas.microsoft.com/office/2007/relationships/hdphoto" Target="../media/hdphoto71.wdp"/><Relationship Id="rId32" Type="http://schemas.openxmlformats.org/officeDocument/2006/relationships/image" Target="../media/image1.png"/><Relationship Id="rId10" Type="http://schemas.microsoft.com/office/2007/relationships/hdphoto" Target="../media/hdphoto59.wdp"/><Relationship Id="rId11" Type="http://schemas.openxmlformats.org/officeDocument/2006/relationships/image" Target="../media/image16.png"/><Relationship Id="rId12" Type="http://schemas.microsoft.com/office/2007/relationships/hdphoto" Target="../media/hdphoto52.wdp"/><Relationship Id="rId13" Type="http://schemas.openxmlformats.org/officeDocument/2006/relationships/image" Target="../media/image17.png"/><Relationship Id="rId14" Type="http://schemas.microsoft.com/office/2007/relationships/hdphoto" Target="../media/hdphoto44.wdp"/><Relationship Id="rId15" Type="http://schemas.openxmlformats.org/officeDocument/2006/relationships/image" Target="../media/image18.png"/><Relationship Id="rId16" Type="http://schemas.microsoft.com/office/2007/relationships/hdphoto" Target="../media/hdphoto42.wdp"/><Relationship Id="rId17" Type="http://schemas.openxmlformats.org/officeDocument/2006/relationships/image" Target="../media/image19.png"/><Relationship Id="rId18" Type="http://schemas.microsoft.com/office/2007/relationships/hdphoto" Target="../media/hdphoto66.wdp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2.emf"/><Relationship Id="rId5" Type="http://schemas.openxmlformats.org/officeDocument/2006/relationships/image" Target="../media/image13.png"/><Relationship Id="rId6" Type="http://schemas.microsoft.com/office/2007/relationships/hdphoto" Target="../media/hdphoto64.wdp"/><Relationship Id="rId7" Type="http://schemas.openxmlformats.org/officeDocument/2006/relationships/image" Target="../media/image14.png"/><Relationship Id="rId8" Type="http://schemas.microsoft.com/office/2007/relationships/hdphoto" Target="../media/hdphoto6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.em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microsoft.com/office/2007/relationships/hdphoto" Target="../media/hdphoto67.wdp"/><Relationship Id="rId21" Type="http://schemas.microsoft.com/office/2007/relationships/hdphoto" Target="../media/hdphoto68.wdp"/><Relationship Id="rId22" Type="http://schemas.openxmlformats.org/officeDocument/2006/relationships/image" Target="../media/image21.png"/><Relationship Id="rId23" Type="http://schemas.microsoft.com/office/2007/relationships/hdphoto" Target="../media/hdphoto46.wdp"/><Relationship Id="rId24" Type="http://schemas.microsoft.com/office/2007/relationships/hdphoto" Target="../media/hdphoto50.wdp"/><Relationship Id="rId25" Type="http://schemas.microsoft.com/office/2007/relationships/hdphoto" Target="../media/hdphoto54.wdp"/><Relationship Id="rId26" Type="http://schemas.microsoft.com/office/2007/relationships/hdphoto" Target="../media/hdphoto69.wdp"/><Relationship Id="rId27" Type="http://schemas.microsoft.com/office/2007/relationships/hdphoto" Target="../media/hdphoto39.wdp"/><Relationship Id="rId28" Type="http://schemas.microsoft.com/office/2007/relationships/hdphoto" Target="../media/hdphoto38.wdp"/><Relationship Id="rId29" Type="http://schemas.microsoft.com/office/2007/relationships/hdphoto" Target="../media/hdphoto70.wdp"/><Relationship Id="rId30" Type="http://schemas.microsoft.com/office/2007/relationships/hdphoto" Target="../media/hdphoto48.wdp"/><Relationship Id="rId31" Type="http://schemas.microsoft.com/office/2007/relationships/hdphoto" Target="../media/hdphoto71.wdp"/><Relationship Id="rId32" Type="http://schemas.openxmlformats.org/officeDocument/2006/relationships/image" Target="../media/image1.png"/><Relationship Id="rId10" Type="http://schemas.microsoft.com/office/2007/relationships/hdphoto" Target="../media/hdphoto59.wdp"/><Relationship Id="rId11" Type="http://schemas.openxmlformats.org/officeDocument/2006/relationships/image" Target="../media/image16.png"/><Relationship Id="rId12" Type="http://schemas.microsoft.com/office/2007/relationships/hdphoto" Target="../media/hdphoto52.wdp"/><Relationship Id="rId13" Type="http://schemas.openxmlformats.org/officeDocument/2006/relationships/image" Target="../media/image17.png"/><Relationship Id="rId14" Type="http://schemas.microsoft.com/office/2007/relationships/hdphoto" Target="../media/hdphoto44.wdp"/><Relationship Id="rId15" Type="http://schemas.openxmlformats.org/officeDocument/2006/relationships/image" Target="../media/image18.png"/><Relationship Id="rId16" Type="http://schemas.microsoft.com/office/2007/relationships/hdphoto" Target="../media/hdphoto42.wdp"/><Relationship Id="rId17" Type="http://schemas.openxmlformats.org/officeDocument/2006/relationships/image" Target="../media/image19.png"/><Relationship Id="rId18" Type="http://schemas.microsoft.com/office/2007/relationships/hdphoto" Target="../media/hdphoto66.wdp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2.emf"/><Relationship Id="rId5" Type="http://schemas.openxmlformats.org/officeDocument/2006/relationships/image" Target="../media/image13.png"/><Relationship Id="rId6" Type="http://schemas.microsoft.com/office/2007/relationships/hdphoto" Target="../media/hdphoto64.wdp"/><Relationship Id="rId7" Type="http://schemas.openxmlformats.org/officeDocument/2006/relationships/image" Target="../media/image14.png"/><Relationship Id="rId8" Type="http://schemas.microsoft.com/office/2007/relationships/hdphoto" Target="../media/hdphoto65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Foglio_di_lavoro_di_Excel_97_-_20046.xls"/><Relationship Id="rId5" Type="http://schemas.openxmlformats.org/officeDocument/2006/relationships/image" Target="../media/image3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Foglio_di_lavoro_di_Excel_97_-_20041.xls"/><Relationship Id="rId5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Foglio_di_lavoro_di_Excel_97_-_20042.xls"/><Relationship Id="rId5" Type="http://schemas.openxmlformats.org/officeDocument/2006/relationships/image" Target="../media/image2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Foglio_di_lavoro_di_Excel_97_-_20043.xls"/><Relationship Id="rId5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Foglio_di_lavoro_di_Excel_97_-_20044.xls"/><Relationship Id="rId5" Type="http://schemas.openxmlformats.org/officeDocument/2006/relationships/image" Target="../media/image2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Foglio_di_lavoro_di_Excel_97_-_20045.xls"/><Relationship Id="rId5" Type="http://schemas.openxmlformats.org/officeDocument/2006/relationships/image" Target="../media/image2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0" Type="http://schemas.microsoft.com/office/2007/relationships/hdphoto" Target="../media/hdphoto38.wdp"/><Relationship Id="rId21" Type="http://schemas.openxmlformats.org/officeDocument/2006/relationships/image" Target="../media/image21.png"/><Relationship Id="rId22" Type="http://schemas.microsoft.com/office/2007/relationships/hdphoto" Target="../media/hdphoto39.wdp"/><Relationship Id="rId23" Type="http://schemas.microsoft.com/office/2007/relationships/hdphoto" Target="../media/hdphoto40.wdp"/><Relationship Id="rId24" Type="http://schemas.microsoft.com/office/2007/relationships/hdphoto" Target="../media/hdphoto41.wdp"/><Relationship Id="rId25" Type="http://schemas.microsoft.com/office/2007/relationships/hdphoto" Target="../media/hdphoto42.wdp"/><Relationship Id="rId26" Type="http://schemas.microsoft.com/office/2007/relationships/hdphoto" Target="../media/hdphoto43.wdp"/><Relationship Id="rId27" Type="http://schemas.microsoft.com/office/2007/relationships/hdphoto" Target="../media/hdphoto44.wdp"/><Relationship Id="rId28" Type="http://schemas.microsoft.com/office/2007/relationships/hdphoto" Target="../media/hdphoto45.wdp"/><Relationship Id="rId29" Type="http://schemas.microsoft.com/office/2007/relationships/hdphoto" Target="../media/hdphoto4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.emf"/><Relationship Id="rId5" Type="http://schemas.openxmlformats.org/officeDocument/2006/relationships/image" Target="../media/image13.png"/><Relationship Id="rId30" Type="http://schemas.microsoft.com/office/2007/relationships/hdphoto" Target="../media/hdphoto47.wdp"/><Relationship Id="rId31" Type="http://schemas.microsoft.com/office/2007/relationships/hdphoto" Target="../media/hdphoto48.wdp"/><Relationship Id="rId32" Type="http://schemas.microsoft.com/office/2007/relationships/hdphoto" Target="../media/hdphoto49.wdp"/><Relationship Id="rId9" Type="http://schemas.openxmlformats.org/officeDocument/2006/relationships/image" Target="../media/image15.png"/><Relationship Id="rId6" Type="http://schemas.microsoft.com/office/2007/relationships/hdphoto" Target="../media/hdphoto31.wdp"/><Relationship Id="rId7" Type="http://schemas.openxmlformats.org/officeDocument/2006/relationships/image" Target="../media/image14.png"/><Relationship Id="rId8" Type="http://schemas.microsoft.com/office/2007/relationships/hdphoto" Target="../media/hdphoto32.wdp"/><Relationship Id="rId33" Type="http://schemas.microsoft.com/office/2007/relationships/hdphoto" Target="../media/hdphoto50.wdp"/><Relationship Id="rId34" Type="http://schemas.microsoft.com/office/2007/relationships/hdphoto" Target="../media/hdphoto51.wdp"/><Relationship Id="rId35" Type="http://schemas.microsoft.com/office/2007/relationships/hdphoto" Target="../media/hdphoto52.wdp"/><Relationship Id="rId36" Type="http://schemas.microsoft.com/office/2007/relationships/hdphoto" Target="../media/hdphoto53.wdp"/><Relationship Id="rId10" Type="http://schemas.microsoft.com/office/2007/relationships/hdphoto" Target="../media/hdphoto33.wdp"/><Relationship Id="rId11" Type="http://schemas.openxmlformats.org/officeDocument/2006/relationships/image" Target="../media/image16.png"/><Relationship Id="rId12" Type="http://schemas.microsoft.com/office/2007/relationships/hdphoto" Target="../media/hdphoto34.wdp"/><Relationship Id="rId13" Type="http://schemas.openxmlformats.org/officeDocument/2006/relationships/image" Target="../media/image17.png"/><Relationship Id="rId14" Type="http://schemas.microsoft.com/office/2007/relationships/hdphoto" Target="../media/hdphoto35.wdp"/><Relationship Id="rId15" Type="http://schemas.openxmlformats.org/officeDocument/2006/relationships/image" Target="../media/image18.png"/><Relationship Id="rId16" Type="http://schemas.microsoft.com/office/2007/relationships/hdphoto" Target="../media/hdphoto36.wdp"/><Relationship Id="rId17" Type="http://schemas.openxmlformats.org/officeDocument/2006/relationships/image" Target="../media/image19.png"/><Relationship Id="rId18" Type="http://schemas.microsoft.com/office/2007/relationships/hdphoto" Target="../media/hdphoto37.wdp"/><Relationship Id="rId19" Type="http://schemas.openxmlformats.org/officeDocument/2006/relationships/image" Target="../media/image20.png"/><Relationship Id="rId3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6"/>
          <p:cNvSpPr/>
          <p:nvPr/>
        </p:nvSpPr>
        <p:spPr>
          <a:xfrm rot="5400000" flipH="1">
            <a:off x="2773891" y="-1237191"/>
            <a:ext cx="2093386" cy="7641168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36100"/>
              </a:solidFill>
            </a:endParaRPr>
          </a:p>
        </p:txBody>
      </p:sp>
      <p:sp>
        <p:nvSpPr>
          <p:cNvPr id="17" name="Round Same Side Corner Rectangle 6"/>
          <p:cNvSpPr/>
          <p:nvPr/>
        </p:nvSpPr>
        <p:spPr>
          <a:xfrm rot="5400000" flipH="1">
            <a:off x="3947584" y="-2220384"/>
            <a:ext cx="1473200" cy="5913968"/>
          </a:xfrm>
          <a:prstGeom prst="round2SameRect">
            <a:avLst>
              <a:gd name="adj1" fmla="val 3122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36100"/>
              </a:solidFill>
            </a:endParaRPr>
          </a:p>
        </p:txBody>
      </p:sp>
      <p:sp>
        <p:nvSpPr>
          <p:cNvPr id="18" name="Round Same Side Corner Rectangle 6"/>
          <p:cNvSpPr/>
          <p:nvPr/>
        </p:nvSpPr>
        <p:spPr>
          <a:xfrm rot="5400000" flipH="1">
            <a:off x="2239434" y="1456266"/>
            <a:ext cx="3162301" cy="7641168"/>
          </a:xfrm>
          <a:prstGeom prst="round2SameRect">
            <a:avLst>
              <a:gd name="adj1" fmla="val 3122"/>
              <a:gd name="adj2" fmla="val 0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 Same Side Corner Rectangle 6"/>
          <p:cNvSpPr/>
          <p:nvPr/>
        </p:nvSpPr>
        <p:spPr>
          <a:xfrm rot="16200000">
            <a:off x="7015688" y="741888"/>
            <a:ext cx="3632207" cy="2148416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0" name="Round Same Side Corner Rectangle 6"/>
          <p:cNvSpPr/>
          <p:nvPr/>
        </p:nvSpPr>
        <p:spPr>
          <a:xfrm rot="16200000">
            <a:off x="7250644" y="4202640"/>
            <a:ext cx="3162299" cy="2148417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22" name="Immagine 21" descr="logo swg4coloriAPP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333" y="3921186"/>
            <a:ext cx="1812168" cy="47089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641452" y="320439"/>
            <a:ext cx="232804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1800" dirty="0" smtClean="0">
                <a:solidFill>
                  <a:srgbClr val="FFFFFF"/>
                </a:solidFill>
                <a:latin typeface="Century Gothic"/>
                <a:cs typeface="Century Gothic"/>
              </a:rPr>
              <a:t>7 novembre 2014</a:t>
            </a:r>
            <a:endParaRPr lang="it-IT" sz="1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cxnSp>
        <p:nvCxnSpPr>
          <p:cNvPr id="28" name="Connettore 1 27"/>
          <p:cNvCxnSpPr/>
          <p:nvPr/>
        </p:nvCxnSpPr>
        <p:spPr bwMode="auto">
          <a:xfrm flipV="1">
            <a:off x="1650999" y="0"/>
            <a:ext cx="21167" cy="127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ound Same Side Corner Rectangle 6"/>
          <p:cNvSpPr/>
          <p:nvPr/>
        </p:nvSpPr>
        <p:spPr>
          <a:xfrm rot="5400000" flipH="1">
            <a:off x="88900" y="-88900"/>
            <a:ext cx="1473200" cy="1651000"/>
          </a:xfrm>
          <a:prstGeom prst="round2SameRect">
            <a:avLst>
              <a:gd name="adj1" fmla="val 3122"/>
              <a:gd name="adj2" fmla="val 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23" name="Sottotitolo 4"/>
          <p:cNvSpPr txBox="1">
            <a:spLocks/>
          </p:cNvSpPr>
          <p:nvPr/>
        </p:nvSpPr>
        <p:spPr>
          <a:xfrm>
            <a:off x="114299" y="1689101"/>
            <a:ext cx="7378701" cy="18732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292608" tIns="91440" rIns="274320" bIns="91440" anchor="ctr">
            <a:no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 2" pitchFamily="18" charset="2"/>
              <a:buNone/>
              <a:defRPr/>
            </a:pPr>
            <a:r>
              <a:rPr lang="it-IT" sz="4800" b="1" dirty="0" smtClean="0">
                <a:solidFill>
                  <a:schemeClr val="bg1"/>
                </a:solidFill>
                <a:latin typeface="Century Gothic"/>
                <a:ea typeface="+mn-ea"/>
                <a:cs typeface="Century Gothic"/>
              </a:rPr>
              <a:t>Scenari per le Camere di Commercio</a:t>
            </a:r>
            <a:endParaRPr lang="it-IT" sz="3600" i="1" dirty="0" smtClean="0">
              <a:solidFill>
                <a:schemeClr val="bg1"/>
              </a:solidFill>
              <a:latin typeface="Century Gothic"/>
              <a:ea typeface="+mn-ea"/>
              <a:cs typeface="Century Gothic"/>
            </a:endParaRPr>
          </a:p>
        </p:txBody>
      </p:sp>
      <p:grpSp>
        <p:nvGrpSpPr>
          <p:cNvPr id="209" name="Gruppo 208"/>
          <p:cNvGrpSpPr/>
          <p:nvPr/>
        </p:nvGrpSpPr>
        <p:grpSpPr>
          <a:xfrm>
            <a:off x="0" y="3568700"/>
            <a:ext cx="7734300" cy="3289301"/>
            <a:chOff x="-15081" y="3403600"/>
            <a:chExt cx="7850567" cy="3447451"/>
          </a:xfrm>
        </p:grpSpPr>
        <p:grpSp>
          <p:nvGrpSpPr>
            <p:cNvPr id="174" name="Gruppo 173"/>
            <p:cNvGrpSpPr/>
            <p:nvPr/>
          </p:nvGrpSpPr>
          <p:grpSpPr>
            <a:xfrm>
              <a:off x="-15081" y="3483463"/>
              <a:ext cx="7850567" cy="3367588"/>
              <a:chOff x="-15081" y="3483463"/>
              <a:chExt cx="7850567" cy="3367588"/>
            </a:xfrm>
          </p:grpSpPr>
          <p:cxnSp>
            <p:nvCxnSpPr>
              <p:cNvPr id="226" name="Connettore 1 225"/>
              <p:cNvCxnSpPr/>
              <p:nvPr/>
            </p:nvCxnSpPr>
            <p:spPr bwMode="auto">
              <a:xfrm flipH="1">
                <a:off x="6328039" y="3842851"/>
                <a:ext cx="1417211" cy="379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Connettore 1 209"/>
              <p:cNvCxnSpPr/>
              <p:nvPr/>
            </p:nvCxnSpPr>
            <p:spPr bwMode="auto">
              <a:xfrm flipH="1">
                <a:off x="6688984" y="5759579"/>
                <a:ext cx="1146502" cy="8664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3" name="Connettore 1 222"/>
              <p:cNvCxnSpPr/>
              <p:nvPr/>
            </p:nvCxnSpPr>
            <p:spPr bwMode="auto">
              <a:xfrm flipH="1" flipV="1">
                <a:off x="-15081" y="3550017"/>
                <a:ext cx="1508237" cy="5058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2" name="Connettore 1 211"/>
              <p:cNvCxnSpPr/>
              <p:nvPr/>
            </p:nvCxnSpPr>
            <p:spPr bwMode="auto">
              <a:xfrm flipH="1">
                <a:off x="-15081" y="5333640"/>
                <a:ext cx="1263310" cy="11326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Connettore 1 213"/>
              <p:cNvCxnSpPr/>
              <p:nvPr/>
            </p:nvCxnSpPr>
            <p:spPr bwMode="auto">
              <a:xfrm flipH="1">
                <a:off x="590792" y="6052413"/>
                <a:ext cx="1095728" cy="79863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Connettore 1 215"/>
              <p:cNvCxnSpPr/>
              <p:nvPr/>
            </p:nvCxnSpPr>
            <p:spPr bwMode="auto">
              <a:xfrm flipH="1" flipV="1">
                <a:off x="4972913" y="6305917"/>
                <a:ext cx="503535" cy="54513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Connettore 1 80"/>
              <p:cNvCxnSpPr/>
              <p:nvPr/>
            </p:nvCxnSpPr>
            <p:spPr bwMode="auto">
              <a:xfrm flipH="1">
                <a:off x="4763091" y="6077580"/>
                <a:ext cx="1039490" cy="1927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Connettore 1 81"/>
              <p:cNvCxnSpPr/>
              <p:nvPr/>
            </p:nvCxnSpPr>
            <p:spPr bwMode="auto">
              <a:xfrm>
                <a:off x="1663700" y="4000500"/>
                <a:ext cx="1195190" cy="84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Connettore 1 82"/>
              <p:cNvCxnSpPr/>
              <p:nvPr/>
            </p:nvCxnSpPr>
            <p:spPr bwMode="auto">
              <a:xfrm>
                <a:off x="2761227" y="3991151"/>
                <a:ext cx="852328" cy="40840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Connettore 1 83"/>
              <p:cNvCxnSpPr/>
              <p:nvPr/>
            </p:nvCxnSpPr>
            <p:spPr bwMode="auto">
              <a:xfrm>
                <a:off x="4297194" y="4124328"/>
                <a:ext cx="722626" cy="3462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Connettore 1 84"/>
              <p:cNvCxnSpPr/>
              <p:nvPr/>
            </p:nvCxnSpPr>
            <p:spPr bwMode="auto">
              <a:xfrm>
                <a:off x="3569163" y="4390680"/>
                <a:ext cx="790179" cy="6658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Connettore 1 85"/>
              <p:cNvCxnSpPr/>
              <p:nvPr/>
            </p:nvCxnSpPr>
            <p:spPr bwMode="auto">
              <a:xfrm flipV="1">
                <a:off x="4403735" y="3955638"/>
                <a:ext cx="1100924" cy="1775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Connettore 1 86"/>
              <p:cNvCxnSpPr/>
              <p:nvPr/>
            </p:nvCxnSpPr>
            <p:spPr bwMode="auto">
              <a:xfrm flipV="1">
                <a:off x="3524771" y="4150963"/>
                <a:ext cx="807936" cy="2308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Connettore 1 87"/>
              <p:cNvCxnSpPr/>
              <p:nvPr/>
            </p:nvCxnSpPr>
            <p:spPr bwMode="auto">
              <a:xfrm flipH="1">
                <a:off x="2654686" y="4017787"/>
                <a:ext cx="124298" cy="674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Connettore 1 88"/>
              <p:cNvCxnSpPr/>
              <p:nvPr/>
            </p:nvCxnSpPr>
            <p:spPr bwMode="auto">
              <a:xfrm flipH="1" flipV="1">
                <a:off x="2024318" y="4568249"/>
                <a:ext cx="657003" cy="11541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Connettore 1 89"/>
              <p:cNvCxnSpPr/>
              <p:nvPr/>
            </p:nvCxnSpPr>
            <p:spPr bwMode="auto">
              <a:xfrm flipH="1">
                <a:off x="1198625" y="4523857"/>
                <a:ext cx="736909" cy="1775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Connettore 1 90"/>
              <p:cNvCxnSpPr/>
              <p:nvPr/>
            </p:nvCxnSpPr>
            <p:spPr bwMode="auto">
              <a:xfrm flipH="1">
                <a:off x="1136476" y="5100954"/>
                <a:ext cx="701395" cy="23971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Connettore 1 91"/>
              <p:cNvCxnSpPr/>
              <p:nvPr/>
            </p:nvCxnSpPr>
            <p:spPr bwMode="auto">
              <a:xfrm flipH="1">
                <a:off x="1598154" y="5891133"/>
                <a:ext cx="887842" cy="1509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Connettore 1 92"/>
              <p:cNvCxnSpPr/>
              <p:nvPr/>
            </p:nvCxnSpPr>
            <p:spPr bwMode="auto">
              <a:xfrm flipH="1">
                <a:off x="2076103" y="6512623"/>
                <a:ext cx="765030" cy="696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Connettore 1 93"/>
              <p:cNvCxnSpPr/>
              <p:nvPr/>
            </p:nvCxnSpPr>
            <p:spPr bwMode="auto">
              <a:xfrm flipH="1">
                <a:off x="2815490" y="6432717"/>
                <a:ext cx="709282" cy="1495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Connettore 1 94"/>
              <p:cNvCxnSpPr/>
              <p:nvPr/>
            </p:nvCxnSpPr>
            <p:spPr bwMode="auto">
              <a:xfrm flipH="1">
                <a:off x="3409848" y="6445351"/>
                <a:ext cx="75416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Connettore 1 95"/>
              <p:cNvCxnSpPr/>
              <p:nvPr/>
            </p:nvCxnSpPr>
            <p:spPr bwMode="auto">
              <a:xfrm flipH="1">
                <a:off x="4213098" y="6246270"/>
                <a:ext cx="749978" cy="2506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Connettore 1 96"/>
              <p:cNvCxnSpPr/>
              <p:nvPr/>
            </p:nvCxnSpPr>
            <p:spPr bwMode="auto">
              <a:xfrm flipH="1">
                <a:off x="5760837" y="5802349"/>
                <a:ext cx="921879" cy="27523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Connettore 1 97"/>
              <p:cNvCxnSpPr/>
              <p:nvPr/>
            </p:nvCxnSpPr>
            <p:spPr bwMode="auto">
              <a:xfrm flipH="1" flipV="1">
                <a:off x="6430156" y="5100954"/>
                <a:ext cx="252560" cy="7013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Connettore 1 98"/>
              <p:cNvCxnSpPr/>
              <p:nvPr/>
            </p:nvCxnSpPr>
            <p:spPr bwMode="auto">
              <a:xfrm flipH="1" flipV="1">
                <a:off x="6330371" y="4190916"/>
                <a:ext cx="99785" cy="86564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Connettore 1 99"/>
              <p:cNvCxnSpPr/>
              <p:nvPr/>
            </p:nvCxnSpPr>
            <p:spPr bwMode="auto">
              <a:xfrm flipH="1" flipV="1">
                <a:off x="5531294" y="3942320"/>
                <a:ext cx="799077" cy="3063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Connettore 1 100"/>
              <p:cNvCxnSpPr/>
              <p:nvPr/>
            </p:nvCxnSpPr>
            <p:spPr bwMode="auto">
              <a:xfrm flipH="1">
                <a:off x="5760837" y="4254067"/>
                <a:ext cx="594303" cy="60716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Connettore 1 101"/>
              <p:cNvCxnSpPr/>
              <p:nvPr/>
            </p:nvCxnSpPr>
            <p:spPr bwMode="auto">
              <a:xfrm flipH="1" flipV="1">
                <a:off x="4963075" y="4470586"/>
                <a:ext cx="728030" cy="40840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Connettore 1 102"/>
              <p:cNvCxnSpPr/>
              <p:nvPr/>
            </p:nvCxnSpPr>
            <p:spPr bwMode="auto">
              <a:xfrm flipH="1">
                <a:off x="5019820" y="4887782"/>
                <a:ext cx="695814" cy="15990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Connettore 1 103"/>
              <p:cNvCxnSpPr/>
              <p:nvPr/>
            </p:nvCxnSpPr>
            <p:spPr bwMode="auto">
              <a:xfrm flipH="1" flipV="1">
                <a:off x="5019821" y="5078809"/>
                <a:ext cx="782761" cy="3950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Connettore 1 104"/>
              <p:cNvCxnSpPr/>
              <p:nvPr/>
            </p:nvCxnSpPr>
            <p:spPr bwMode="auto">
              <a:xfrm flipH="1" flipV="1">
                <a:off x="5802581" y="5456792"/>
                <a:ext cx="880135" cy="34555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Connettore 1 105"/>
              <p:cNvCxnSpPr/>
              <p:nvPr/>
            </p:nvCxnSpPr>
            <p:spPr bwMode="auto">
              <a:xfrm flipV="1">
                <a:off x="5167279" y="5473848"/>
                <a:ext cx="635303" cy="21308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Connettore 1 106"/>
              <p:cNvCxnSpPr/>
              <p:nvPr/>
            </p:nvCxnSpPr>
            <p:spPr bwMode="auto">
              <a:xfrm>
                <a:off x="4474762" y="5615160"/>
                <a:ext cx="763544" cy="61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Connettore 1 107"/>
              <p:cNvCxnSpPr/>
              <p:nvPr/>
            </p:nvCxnSpPr>
            <p:spPr bwMode="auto">
              <a:xfrm flipH="1" flipV="1">
                <a:off x="4359343" y="5047684"/>
                <a:ext cx="115419" cy="54657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Connettore 1 108"/>
              <p:cNvCxnSpPr/>
              <p:nvPr/>
            </p:nvCxnSpPr>
            <p:spPr bwMode="auto">
              <a:xfrm>
                <a:off x="3711218" y="5047684"/>
                <a:ext cx="648125" cy="3112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Connettore 1 109"/>
              <p:cNvCxnSpPr/>
              <p:nvPr/>
            </p:nvCxnSpPr>
            <p:spPr bwMode="auto">
              <a:xfrm flipV="1">
                <a:off x="3017638" y="4923386"/>
                <a:ext cx="746851" cy="3057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Connettore 1 110"/>
              <p:cNvCxnSpPr/>
              <p:nvPr/>
            </p:nvCxnSpPr>
            <p:spPr bwMode="auto">
              <a:xfrm flipH="1" flipV="1">
                <a:off x="2681321" y="4603762"/>
                <a:ext cx="355101" cy="60567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Connettore 1 111"/>
              <p:cNvCxnSpPr/>
              <p:nvPr/>
            </p:nvCxnSpPr>
            <p:spPr bwMode="auto">
              <a:xfrm flipH="1">
                <a:off x="2485996" y="5234131"/>
                <a:ext cx="543791" cy="5327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Connettore 1 112"/>
              <p:cNvCxnSpPr/>
              <p:nvPr/>
            </p:nvCxnSpPr>
            <p:spPr bwMode="auto">
              <a:xfrm flipH="1" flipV="1">
                <a:off x="1811236" y="5083196"/>
                <a:ext cx="674760" cy="2042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Connettore 1 113"/>
              <p:cNvCxnSpPr/>
              <p:nvPr/>
            </p:nvCxnSpPr>
            <p:spPr bwMode="auto">
              <a:xfrm flipH="1">
                <a:off x="1855671" y="4523857"/>
                <a:ext cx="168647" cy="5429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Connettore 1 114"/>
              <p:cNvCxnSpPr/>
              <p:nvPr/>
            </p:nvCxnSpPr>
            <p:spPr bwMode="auto">
              <a:xfrm>
                <a:off x="1651383" y="3838901"/>
                <a:ext cx="372936" cy="68495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Connettore 1 115"/>
              <p:cNvCxnSpPr/>
              <p:nvPr/>
            </p:nvCxnSpPr>
            <p:spPr bwMode="auto">
              <a:xfrm flipH="1">
                <a:off x="1294758" y="3856657"/>
                <a:ext cx="330011" cy="68495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Connettore 1 116"/>
              <p:cNvCxnSpPr/>
              <p:nvPr/>
            </p:nvCxnSpPr>
            <p:spPr bwMode="auto">
              <a:xfrm flipH="1">
                <a:off x="1136476" y="4545303"/>
                <a:ext cx="120614" cy="7953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Connettore 1 117"/>
              <p:cNvCxnSpPr/>
              <p:nvPr/>
            </p:nvCxnSpPr>
            <p:spPr bwMode="auto">
              <a:xfrm>
                <a:off x="1155145" y="5340671"/>
                <a:ext cx="496238" cy="7013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Connettore 1 118"/>
              <p:cNvCxnSpPr/>
              <p:nvPr/>
            </p:nvCxnSpPr>
            <p:spPr bwMode="auto">
              <a:xfrm>
                <a:off x="1669181" y="6042067"/>
                <a:ext cx="496238" cy="5402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Connettore 1 119"/>
              <p:cNvCxnSpPr/>
              <p:nvPr/>
            </p:nvCxnSpPr>
            <p:spPr bwMode="auto">
              <a:xfrm flipH="1" flipV="1">
                <a:off x="5167279" y="5642538"/>
                <a:ext cx="609823" cy="49021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Connettore 1 120"/>
              <p:cNvCxnSpPr/>
              <p:nvPr/>
            </p:nvCxnSpPr>
            <p:spPr bwMode="auto">
              <a:xfrm flipH="1" flipV="1">
                <a:off x="4478996" y="5587367"/>
                <a:ext cx="484079" cy="65890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Connettore 1 121"/>
              <p:cNvCxnSpPr/>
              <p:nvPr/>
            </p:nvCxnSpPr>
            <p:spPr bwMode="auto">
              <a:xfrm flipH="1" flipV="1">
                <a:off x="3853171" y="5802349"/>
                <a:ext cx="1109904" cy="44392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Connettore 1 122"/>
              <p:cNvCxnSpPr/>
              <p:nvPr/>
            </p:nvCxnSpPr>
            <p:spPr bwMode="auto">
              <a:xfrm flipH="1" flipV="1">
                <a:off x="3866488" y="5800982"/>
                <a:ext cx="297529" cy="6317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Connettore 1 123"/>
              <p:cNvCxnSpPr/>
              <p:nvPr/>
            </p:nvCxnSpPr>
            <p:spPr bwMode="auto">
              <a:xfrm flipV="1">
                <a:off x="3524771" y="5800982"/>
                <a:ext cx="323960" cy="6317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Connettore 1 124"/>
              <p:cNvCxnSpPr/>
              <p:nvPr/>
            </p:nvCxnSpPr>
            <p:spPr bwMode="auto">
              <a:xfrm flipH="1" flipV="1">
                <a:off x="3017638" y="5800982"/>
                <a:ext cx="469451" cy="64763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Connettore 1 125"/>
              <p:cNvCxnSpPr/>
              <p:nvPr/>
            </p:nvCxnSpPr>
            <p:spPr bwMode="auto">
              <a:xfrm flipV="1">
                <a:off x="2841133" y="5777274"/>
                <a:ext cx="146156" cy="7353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Connettore 1 126"/>
              <p:cNvCxnSpPr/>
              <p:nvPr/>
            </p:nvCxnSpPr>
            <p:spPr bwMode="auto">
              <a:xfrm flipH="1" flipV="1">
                <a:off x="2427453" y="5855620"/>
                <a:ext cx="374161" cy="7058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Connettore 1 127"/>
              <p:cNvCxnSpPr/>
              <p:nvPr/>
            </p:nvCxnSpPr>
            <p:spPr bwMode="auto">
              <a:xfrm flipH="1" flipV="1">
                <a:off x="2449849" y="5251938"/>
                <a:ext cx="586573" cy="5504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Connettore 1 128"/>
              <p:cNvCxnSpPr/>
              <p:nvPr/>
            </p:nvCxnSpPr>
            <p:spPr bwMode="auto">
              <a:xfrm flipH="1" flipV="1">
                <a:off x="1883227" y="5100954"/>
                <a:ext cx="544226" cy="7546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Connettore 1 129"/>
              <p:cNvCxnSpPr/>
              <p:nvPr/>
            </p:nvCxnSpPr>
            <p:spPr bwMode="auto">
              <a:xfrm flipH="1">
                <a:off x="2449849" y="5800982"/>
                <a:ext cx="660445" cy="901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Connettore 1 130"/>
              <p:cNvCxnSpPr/>
              <p:nvPr/>
            </p:nvCxnSpPr>
            <p:spPr bwMode="auto">
              <a:xfrm flipH="1" flipV="1">
                <a:off x="3036422" y="5225252"/>
                <a:ext cx="73872" cy="5471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Connettore 1 131"/>
              <p:cNvCxnSpPr/>
              <p:nvPr/>
            </p:nvCxnSpPr>
            <p:spPr bwMode="auto">
              <a:xfrm>
                <a:off x="3110294" y="5219628"/>
                <a:ext cx="822884" cy="58272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Connettore 1 132"/>
              <p:cNvCxnSpPr/>
              <p:nvPr/>
            </p:nvCxnSpPr>
            <p:spPr bwMode="auto">
              <a:xfrm>
                <a:off x="3764488" y="4923386"/>
                <a:ext cx="168690" cy="85388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Connettore 1 133"/>
              <p:cNvCxnSpPr/>
              <p:nvPr/>
            </p:nvCxnSpPr>
            <p:spPr bwMode="auto">
              <a:xfrm>
                <a:off x="4341748" y="5032120"/>
                <a:ext cx="648125" cy="3112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Connettore 1 134"/>
              <p:cNvCxnSpPr/>
              <p:nvPr/>
            </p:nvCxnSpPr>
            <p:spPr bwMode="auto">
              <a:xfrm flipH="1" flipV="1">
                <a:off x="4332707" y="4066043"/>
                <a:ext cx="9041" cy="10127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Connettore 1 135"/>
              <p:cNvCxnSpPr/>
              <p:nvPr/>
            </p:nvCxnSpPr>
            <p:spPr bwMode="auto">
              <a:xfrm flipH="1" flipV="1">
                <a:off x="4989873" y="4408437"/>
                <a:ext cx="38989" cy="5865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Connettore 1 136"/>
              <p:cNvCxnSpPr/>
              <p:nvPr/>
            </p:nvCxnSpPr>
            <p:spPr bwMode="auto">
              <a:xfrm flipV="1">
                <a:off x="3110295" y="4390680"/>
                <a:ext cx="458868" cy="8795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Connettore 1 137"/>
              <p:cNvCxnSpPr/>
              <p:nvPr/>
            </p:nvCxnSpPr>
            <p:spPr bwMode="auto">
              <a:xfrm flipH="1" flipV="1">
                <a:off x="5495552" y="3942321"/>
                <a:ext cx="220082" cy="98106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Connettore 1 138"/>
              <p:cNvCxnSpPr/>
              <p:nvPr/>
            </p:nvCxnSpPr>
            <p:spPr bwMode="auto">
              <a:xfrm flipV="1">
                <a:off x="5852398" y="5056562"/>
                <a:ext cx="577759" cy="4635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0" name="Ovale 139"/>
              <p:cNvSpPr/>
              <p:nvPr/>
            </p:nvSpPr>
            <p:spPr bwMode="auto">
              <a:xfrm>
                <a:off x="1482735" y="3846742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41" name="Ovale 140"/>
              <p:cNvSpPr/>
              <p:nvPr/>
            </p:nvSpPr>
            <p:spPr bwMode="auto">
              <a:xfrm>
                <a:off x="2645808" y="3795826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42" name="Ovale 141"/>
              <p:cNvSpPr/>
              <p:nvPr/>
            </p:nvSpPr>
            <p:spPr bwMode="auto">
              <a:xfrm>
                <a:off x="2485996" y="4470586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43" name="Ovale 142"/>
              <p:cNvSpPr/>
              <p:nvPr/>
            </p:nvSpPr>
            <p:spPr bwMode="auto">
              <a:xfrm>
                <a:off x="1811236" y="4346288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44" name="Ovale 143"/>
              <p:cNvSpPr/>
              <p:nvPr/>
            </p:nvSpPr>
            <p:spPr bwMode="auto">
              <a:xfrm>
                <a:off x="1092084" y="4346288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45" name="Ovale 144"/>
              <p:cNvSpPr/>
              <p:nvPr/>
            </p:nvSpPr>
            <p:spPr bwMode="auto">
              <a:xfrm>
                <a:off x="1003300" y="5127589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46" name="Ovale 145"/>
              <p:cNvSpPr/>
              <p:nvPr/>
            </p:nvSpPr>
            <p:spPr bwMode="auto">
              <a:xfrm>
                <a:off x="1669181" y="492338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47" name="Ovale 146"/>
              <p:cNvSpPr/>
              <p:nvPr/>
            </p:nvSpPr>
            <p:spPr bwMode="auto">
              <a:xfrm>
                <a:off x="2290671" y="5118711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48" name="Ovale 147"/>
              <p:cNvSpPr/>
              <p:nvPr/>
            </p:nvSpPr>
            <p:spPr bwMode="auto">
              <a:xfrm>
                <a:off x="2246279" y="5686930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49" name="Ovale 148"/>
              <p:cNvSpPr/>
              <p:nvPr/>
            </p:nvSpPr>
            <p:spPr bwMode="auto">
              <a:xfrm>
                <a:off x="1456099" y="583786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50" name="Ovale 149"/>
              <p:cNvSpPr/>
              <p:nvPr/>
            </p:nvSpPr>
            <p:spPr bwMode="auto">
              <a:xfrm>
                <a:off x="1944412" y="6370568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51" name="Ovale 150"/>
              <p:cNvSpPr/>
              <p:nvPr/>
            </p:nvSpPr>
            <p:spPr bwMode="auto">
              <a:xfrm>
                <a:off x="2636929" y="6370568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52" name="Ovale 151"/>
              <p:cNvSpPr/>
              <p:nvPr/>
            </p:nvSpPr>
            <p:spPr bwMode="auto">
              <a:xfrm>
                <a:off x="2858890" y="5624781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53" name="Ovale 152"/>
              <p:cNvSpPr/>
              <p:nvPr/>
            </p:nvSpPr>
            <p:spPr bwMode="auto">
              <a:xfrm>
                <a:off x="2921039" y="5047684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54" name="Ovale 153"/>
              <p:cNvSpPr/>
              <p:nvPr/>
            </p:nvSpPr>
            <p:spPr bwMode="auto">
              <a:xfrm>
                <a:off x="3578042" y="480796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55" name="Ovale 154"/>
              <p:cNvSpPr/>
              <p:nvPr/>
            </p:nvSpPr>
            <p:spPr bwMode="auto">
              <a:xfrm>
                <a:off x="3409352" y="4213112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56" name="Ovale 155"/>
              <p:cNvSpPr/>
              <p:nvPr/>
            </p:nvSpPr>
            <p:spPr bwMode="auto">
              <a:xfrm>
                <a:off x="4164017" y="396451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57" name="Ovale 156"/>
              <p:cNvSpPr/>
              <p:nvPr/>
            </p:nvSpPr>
            <p:spPr bwMode="auto">
              <a:xfrm>
                <a:off x="4146260" y="4878994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58" name="Ovale 157"/>
              <p:cNvSpPr/>
              <p:nvPr/>
            </p:nvSpPr>
            <p:spPr bwMode="auto">
              <a:xfrm>
                <a:off x="4323829" y="5447212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59" name="Ovale 158"/>
              <p:cNvSpPr/>
              <p:nvPr/>
            </p:nvSpPr>
            <p:spPr bwMode="auto">
              <a:xfrm>
                <a:off x="4963075" y="550048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60" name="Ovale 159"/>
              <p:cNvSpPr/>
              <p:nvPr/>
            </p:nvSpPr>
            <p:spPr bwMode="auto">
              <a:xfrm>
                <a:off x="4767750" y="605140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61" name="Ovale 160"/>
              <p:cNvSpPr/>
              <p:nvPr/>
            </p:nvSpPr>
            <p:spPr bwMode="auto">
              <a:xfrm>
                <a:off x="3711218" y="562478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62" name="Ovale 161"/>
              <p:cNvSpPr/>
              <p:nvPr/>
            </p:nvSpPr>
            <p:spPr bwMode="auto">
              <a:xfrm>
                <a:off x="3293932" y="6264027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63" name="Ovale 162"/>
              <p:cNvSpPr/>
              <p:nvPr/>
            </p:nvSpPr>
            <p:spPr bwMode="auto">
              <a:xfrm>
                <a:off x="4013084" y="6281784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64" name="Ovale 163"/>
              <p:cNvSpPr/>
              <p:nvPr/>
            </p:nvSpPr>
            <p:spPr bwMode="auto">
              <a:xfrm>
                <a:off x="5602321" y="589113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65" name="Ovale 164"/>
              <p:cNvSpPr/>
              <p:nvPr/>
            </p:nvSpPr>
            <p:spPr bwMode="auto">
              <a:xfrm>
                <a:off x="6490163" y="5607024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66" name="Ovale 165"/>
              <p:cNvSpPr/>
              <p:nvPr/>
            </p:nvSpPr>
            <p:spPr bwMode="auto">
              <a:xfrm>
                <a:off x="6206054" y="4861237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67" name="Ovale 166"/>
              <p:cNvSpPr/>
              <p:nvPr/>
            </p:nvSpPr>
            <p:spPr bwMode="auto">
              <a:xfrm>
                <a:off x="5655592" y="528740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68" name="Ovale 167"/>
              <p:cNvSpPr/>
              <p:nvPr/>
            </p:nvSpPr>
            <p:spPr bwMode="auto">
              <a:xfrm>
                <a:off x="4856534" y="4870115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69" name="Ovale 168"/>
              <p:cNvSpPr/>
              <p:nvPr/>
            </p:nvSpPr>
            <p:spPr bwMode="auto">
              <a:xfrm>
                <a:off x="4812142" y="424862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70" name="Ovale 169"/>
              <p:cNvSpPr/>
              <p:nvPr/>
            </p:nvSpPr>
            <p:spPr bwMode="auto">
              <a:xfrm>
                <a:off x="5335969" y="3795826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71" name="Ovale 170"/>
              <p:cNvSpPr/>
              <p:nvPr/>
            </p:nvSpPr>
            <p:spPr bwMode="auto">
              <a:xfrm>
                <a:off x="6152783" y="4053300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172" name="Ovale 171"/>
              <p:cNvSpPr/>
              <p:nvPr/>
            </p:nvSpPr>
            <p:spPr bwMode="auto">
              <a:xfrm>
                <a:off x="5531294" y="4692547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cxnSp>
            <p:nvCxnSpPr>
              <p:cNvPr id="220" name="Connettore 1 219"/>
              <p:cNvCxnSpPr/>
              <p:nvPr/>
            </p:nvCxnSpPr>
            <p:spPr bwMode="auto">
              <a:xfrm flipV="1">
                <a:off x="2975611" y="3483463"/>
                <a:ext cx="451182" cy="492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5" name="Rettangolo 174"/>
            <p:cNvSpPr/>
            <p:nvPr/>
          </p:nvSpPr>
          <p:spPr bwMode="auto">
            <a:xfrm flipH="1">
              <a:off x="1054100" y="3911008"/>
              <a:ext cx="368300" cy="686392"/>
            </a:xfrm>
            <a:prstGeom prst="rect">
              <a:avLst/>
            </a:prstGeom>
            <a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464" b="100000" l="0" r="90278">
                            <a14:foregroundMark x1="44444" y1="56250" x2="44444" y2="5625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7" name="Rettangolo 176"/>
            <p:cNvSpPr/>
            <p:nvPr/>
          </p:nvSpPr>
          <p:spPr bwMode="auto">
            <a:xfrm flipH="1">
              <a:off x="1460500" y="3415708"/>
              <a:ext cx="342900" cy="686392"/>
            </a:xfrm>
            <a:prstGeom prst="rect">
              <a:avLst/>
            </a:prstGeom>
            <a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464" b="100000" l="0" r="100000">
                            <a14:foregroundMark x1="47761" y1="50893" x2="47761" y2="5089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8" name="Rettangolo 177"/>
            <p:cNvSpPr/>
            <p:nvPr/>
          </p:nvSpPr>
          <p:spPr bwMode="auto">
            <a:xfrm flipH="1">
              <a:off x="1892300" y="3872908"/>
              <a:ext cx="317500" cy="686392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9" name="Rettangolo 178"/>
            <p:cNvSpPr/>
            <p:nvPr/>
          </p:nvSpPr>
          <p:spPr bwMode="auto">
            <a:xfrm flipH="1">
              <a:off x="2616200" y="3403600"/>
              <a:ext cx="381000" cy="673100"/>
            </a:xfrm>
            <a:prstGeom prst="rect">
              <a:avLst/>
            </a:prstGeom>
            <a:blipFill rotWithShape="1"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0" name="Rettangolo 179"/>
            <p:cNvSpPr/>
            <p:nvPr/>
          </p:nvSpPr>
          <p:spPr bwMode="auto">
            <a:xfrm flipH="1">
              <a:off x="1003300" y="4749800"/>
              <a:ext cx="304800" cy="673100"/>
            </a:xfrm>
            <a:prstGeom prst="rect">
              <a:avLst/>
            </a:prstGeom>
            <a:blipFill rotWithShape="1">
              <a:blip r:embed="rId12" cstate="email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99091" l="0" r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1" name="Rettangolo 180"/>
            <p:cNvSpPr/>
            <p:nvPr/>
          </p:nvSpPr>
          <p:spPr bwMode="auto">
            <a:xfrm flipH="1">
              <a:off x="1511300" y="5473700"/>
              <a:ext cx="279400" cy="673100"/>
            </a:xfrm>
            <a:prstGeom prst="rect">
              <a:avLst/>
            </a:prstGeom>
            <a:blipFill rotWithShape="1">
              <a:blip r:embed="rId14" cstate="email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0" b="99091" l="0" r="100000">
                            <a14:foregroundMark x1="62963" y1="57273" x2="62963" y2="5727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2" name="Rettangolo 181"/>
            <p:cNvSpPr/>
            <p:nvPr/>
          </p:nvSpPr>
          <p:spPr bwMode="auto">
            <a:xfrm flipH="1">
              <a:off x="1676400" y="4559300"/>
              <a:ext cx="292100" cy="673100"/>
            </a:xfrm>
            <a:prstGeom prst="rect">
              <a:avLst/>
            </a:prstGeom>
            <a:blipFill rotWithShape="1">
              <a:blip r:embed="rId16" cstate="email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0" b="99091" l="0" r="100000">
                            <a14:foregroundMark x1="61404" y1="40000" x2="61404" y2="4000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3" name="Rettangolo 182"/>
            <p:cNvSpPr/>
            <p:nvPr/>
          </p:nvSpPr>
          <p:spPr bwMode="auto">
            <a:xfrm flipH="1">
              <a:off x="3365500" y="3860800"/>
              <a:ext cx="381000" cy="673100"/>
            </a:xfrm>
            <a:prstGeom prst="rect">
              <a:avLst/>
            </a:prstGeom>
            <a:blipFill rotWithShape="1">
              <a:blip r:embed="rId18" cstate="email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4" name="Rettangolo 183"/>
            <p:cNvSpPr/>
            <p:nvPr/>
          </p:nvSpPr>
          <p:spPr bwMode="auto">
            <a:xfrm>
              <a:off x="5676900" y="4940300"/>
              <a:ext cx="381000" cy="673100"/>
            </a:xfrm>
            <a:prstGeom prst="rect">
              <a:avLst/>
            </a:prstGeom>
            <a:blipFill rotWithShape="1">
              <a:blip r:embed="rId18" cstate="email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5" name="Rettangolo 184"/>
            <p:cNvSpPr/>
            <p:nvPr/>
          </p:nvSpPr>
          <p:spPr bwMode="auto">
            <a:xfrm>
              <a:off x="3728864" y="5267300"/>
              <a:ext cx="355600" cy="647700"/>
            </a:xfrm>
            <a:prstGeom prst="rect">
              <a:avLst/>
            </a:prstGeom>
            <a:blipFill rotWithShape="1">
              <a:blip r:embed="rId21" cstate="email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6" name="Rettangolo 185"/>
            <p:cNvSpPr/>
            <p:nvPr/>
          </p:nvSpPr>
          <p:spPr bwMode="auto">
            <a:xfrm flipH="1">
              <a:off x="4902200" y="4457108"/>
              <a:ext cx="317500" cy="686392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7" name="Rettangolo 186"/>
            <p:cNvSpPr/>
            <p:nvPr/>
          </p:nvSpPr>
          <p:spPr bwMode="auto">
            <a:xfrm>
              <a:off x="4838700" y="3873500"/>
              <a:ext cx="381000" cy="673100"/>
            </a:xfrm>
            <a:prstGeom prst="rect">
              <a:avLst/>
            </a:prstGeom>
            <a:blipFill rotWithShape="1"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8" name="Rettangolo 187"/>
            <p:cNvSpPr/>
            <p:nvPr/>
          </p:nvSpPr>
          <p:spPr bwMode="auto">
            <a:xfrm>
              <a:off x="6540500" y="5219700"/>
              <a:ext cx="381000" cy="673100"/>
            </a:xfrm>
            <a:prstGeom prst="rect">
              <a:avLst/>
            </a:prstGeom>
            <a:blipFill rotWithShape="1"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9" name="Rettangolo 188"/>
            <p:cNvSpPr/>
            <p:nvPr/>
          </p:nvSpPr>
          <p:spPr bwMode="auto">
            <a:xfrm flipH="1">
              <a:off x="3619500" y="4457700"/>
              <a:ext cx="279400" cy="673100"/>
            </a:xfrm>
            <a:prstGeom prst="rect">
              <a:avLst/>
            </a:prstGeom>
            <a:blipFill rotWithShape="1">
              <a:blip r:embed="rId14" cstate="email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0" b="99091" l="0" r="100000">
                            <a14:foregroundMark x1="62963" y1="57273" x2="62963" y2="5727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90" name="Rettangolo 189"/>
            <p:cNvSpPr/>
            <p:nvPr/>
          </p:nvSpPr>
          <p:spPr bwMode="auto">
            <a:xfrm>
              <a:off x="5372100" y="3441700"/>
              <a:ext cx="292100" cy="673100"/>
            </a:xfrm>
            <a:prstGeom prst="rect">
              <a:avLst/>
            </a:prstGeom>
            <a:blipFill rotWithShape="1">
              <a:blip r:embed="rId16" cstate="email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0" b="99091" l="0" r="100000">
                            <a14:foregroundMark x1="61404" y1="40000" x2="61404" y2="4000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91" name="Rettangolo 190"/>
            <p:cNvSpPr/>
            <p:nvPr/>
          </p:nvSpPr>
          <p:spPr bwMode="auto">
            <a:xfrm flipH="1">
              <a:off x="4381500" y="5080000"/>
              <a:ext cx="304800" cy="673100"/>
            </a:xfrm>
            <a:prstGeom prst="rect">
              <a:avLst/>
            </a:prstGeom>
            <a:blipFill rotWithShape="1">
              <a:blip r:embed="rId12" cstate="email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0" b="99091" l="0" r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92" name="Rettangolo 191"/>
            <p:cNvSpPr/>
            <p:nvPr/>
          </p:nvSpPr>
          <p:spPr bwMode="auto">
            <a:xfrm flipH="1">
              <a:off x="2641600" y="5969000"/>
              <a:ext cx="304800" cy="673100"/>
            </a:xfrm>
            <a:prstGeom prst="rect">
              <a:avLst/>
            </a:prstGeom>
            <a:blipFill rotWithShape="1">
              <a:blip r:embed="rId12" cstate="email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ackgroundRemoval t="0" b="99091" l="0" r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93" name="Rettangolo 192"/>
            <p:cNvSpPr/>
            <p:nvPr/>
          </p:nvSpPr>
          <p:spPr bwMode="auto">
            <a:xfrm flipH="1">
              <a:off x="2311400" y="4737100"/>
              <a:ext cx="279400" cy="673100"/>
            </a:xfrm>
            <a:prstGeom prst="rect">
              <a:avLst/>
            </a:prstGeom>
            <a:blipFill rotWithShape="1">
              <a:blip r:embed="rId14" cstate="email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ackgroundRemoval t="0" b="99091" l="0" r="100000">
                            <a14:foregroundMark x1="62963" y1="57273" x2="62963" y2="5727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94" name="Rettangolo 193"/>
            <p:cNvSpPr/>
            <p:nvPr/>
          </p:nvSpPr>
          <p:spPr bwMode="auto">
            <a:xfrm flipH="1">
              <a:off x="2916064" y="4708500"/>
              <a:ext cx="355600" cy="647700"/>
            </a:xfrm>
            <a:prstGeom prst="rect">
              <a:avLst/>
            </a:prstGeom>
            <a:blipFill rotWithShape="1">
              <a:blip r:embed="rId21" cstate="email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95" name="Rettangolo 194"/>
            <p:cNvSpPr/>
            <p:nvPr/>
          </p:nvSpPr>
          <p:spPr bwMode="auto">
            <a:xfrm>
              <a:off x="2527300" y="4114800"/>
              <a:ext cx="381000" cy="673100"/>
            </a:xfrm>
            <a:prstGeom prst="rect">
              <a:avLst/>
            </a:prstGeom>
            <a:blipFill rotWithShape="1">
              <a:blip r:embed="rId18" cstate="email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96" name="Rettangolo 195"/>
            <p:cNvSpPr/>
            <p:nvPr/>
          </p:nvSpPr>
          <p:spPr bwMode="auto">
            <a:xfrm>
              <a:off x="2235200" y="5257800"/>
              <a:ext cx="381000" cy="673100"/>
            </a:xfrm>
            <a:prstGeom prst="rect">
              <a:avLst/>
            </a:prstGeom>
            <a:blipFill rotWithShape="1"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33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97" name="Rettangolo 196"/>
            <p:cNvSpPr/>
            <p:nvPr/>
          </p:nvSpPr>
          <p:spPr bwMode="auto">
            <a:xfrm flipH="1">
              <a:off x="2806700" y="5193708"/>
              <a:ext cx="317500" cy="686392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98" name="Rettangolo 197"/>
            <p:cNvSpPr/>
            <p:nvPr/>
          </p:nvSpPr>
          <p:spPr bwMode="auto">
            <a:xfrm flipH="1">
              <a:off x="1968500" y="6007100"/>
              <a:ext cx="381000" cy="673100"/>
            </a:xfrm>
            <a:prstGeom prst="rect">
              <a:avLst/>
            </a:prstGeom>
            <a:blipFill rotWithShape="1"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33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99" name="Rettangolo 198"/>
            <p:cNvSpPr/>
            <p:nvPr/>
          </p:nvSpPr>
          <p:spPr bwMode="auto">
            <a:xfrm flipH="1">
              <a:off x="4147964" y="3578200"/>
              <a:ext cx="355600" cy="647700"/>
            </a:xfrm>
            <a:prstGeom prst="rect">
              <a:avLst/>
            </a:prstGeom>
            <a:blipFill rotWithShape="1">
              <a:blip r:embed="rId21" cstate="email"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00" name="Rettangolo 199"/>
            <p:cNvSpPr/>
            <p:nvPr/>
          </p:nvSpPr>
          <p:spPr bwMode="auto">
            <a:xfrm>
              <a:off x="4229100" y="4533900"/>
              <a:ext cx="381000" cy="673100"/>
            </a:xfrm>
            <a:prstGeom prst="rect">
              <a:avLst/>
            </a:prstGeom>
            <a:blipFill rotWithShape="1"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01" name="Rettangolo 200"/>
            <p:cNvSpPr/>
            <p:nvPr/>
          </p:nvSpPr>
          <p:spPr bwMode="auto">
            <a:xfrm flipH="1">
              <a:off x="3975100" y="5930900"/>
              <a:ext cx="381000" cy="673100"/>
            </a:xfrm>
            <a:prstGeom prst="rect">
              <a:avLst/>
            </a:prstGeom>
            <a:blipFill rotWithShape="1"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02" name="Rettangolo 201"/>
            <p:cNvSpPr/>
            <p:nvPr/>
          </p:nvSpPr>
          <p:spPr bwMode="auto">
            <a:xfrm flipH="1">
              <a:off x="6223000" y="3580808"/>
              <a:ext cx="317500" cy="686392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03" name="Rettangolo 202"/>
            <p:cNvSpPr/>
            <p:nvPr/>
          </p:nvSpPr>
          <p:spPr bwMode="auto">
            <a:xfrm>
              <a:off x="5557664" y="4302100"/>
              <a:ext cx="355600" cy="647700"/>
            </a:xfrm>
            <a:prstGeom prst="rect">
              <a:avLst/>
            </a:prstGeom>
            <a:blipFill rotWithShape="1">
              <a:blip r:embed="rId21" cstate="email">
                <a:extLst>
                  <a:ext uri="{BEBA8EAE-BF5A-486C-A8C5-ECC9F3942E4B}">
                    <a14:imgProps xmlns:a14="http://schemas.microsoft.com/office/drawing/2010/main">
                      <a14:imgLayer r:embed="rId37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04" name="Rettangolo 203"/>
            <p:cNvSpPr/>
            <p:nvPr/>
          </p:nvSpPr>
          <p:spPr bwMode="auto">
            <a:xfrm>
              <a:off x="4960764" y="5127600"/>
              <a:ext cx="355600" cy="647700"/>
            </a:xfrm>
            <a:prstGeom prst="rect">
              <a:avLst/>
            </a:prstGeom>
            <a:blipFill rotWithShape="1">
              <a:blip r:embed="rId21" cstate="email">
                <a:extLst>
                  <a:ext uri="{BEBA8EAE-BF5A-486C-A8C5-ECC9F3942E4B}">
                    <a14:imgProps xmlns:a14="http://schemas.microsoft.com/office/drawing/2010/main">
                      <a14:imgLayer r:embed="rId38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05" name="Rettangolo 204"/>
            <p:cNvSpPr/>
            <p:nvPr/>
          </p:nvSpPr>
          <p:spPr bwMode="auto">
            <a:xfrm flipH="1">
              <a:off x="5600700" y="5473108"/>
              <a:ext cx="342900" cy="686392"/>
            </a:xfrm>
            <a:prstGeom prst="rect">
              <a:avLst/>
            </a:prstGeom>
            <a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39">
                        <a14:imgEffect>
                          <a14:backgroundRemoval t="4464" b="100000" l="0" r="100000">
                            <a14:foregroundMark x1="47761" y1="50893" x2="47761" y2="5089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06" name="Rettangolo 205"/>
            <p:cNvSpPr/>
            <p:nvPr/>
          </p:nvSpPr>
          <p:spPr bwMode="auto">
            <a:xfrm flipH="1">
              <a:off x="6210300" y="4393608"/>
              <a:ext cx="342900" cy="686392"/>
            </a:xfrm>
            <a:prstGeom prst="rect">
              <a:avLst/>
            </a:prstGeom>
            <a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40">
                        <a14:imgEffect>
                          <a14:backgroundRemoval t="4464" b="100000" l="0" r="100000">
                            <a14:foregroundMark x1="47761" y1="50893" x2="47761" y2="5089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07" name="Rettangolo 206"/>
            <p:cNvSpPr/>
            <p:nvPr/>
          </p:nvSpPr>
          <p:spPr bwMode="auto">
            <a:xfrm>
              <a:off x="3327400" y="5867400"/>
              <a:ext cx="292100" cy="673100"/>
            </a:xfrm>
            <a:prstGeom prst="rect">
              <a:avLst/>
            </a:prstGeom>
            <a:blipFill rotWithShape="1">
              <a:blip r:embed="rId16" cstate="email">
                <a:extLst>
                  <a:ext uri="{BEBA8EAE-BF5A-486C-A8C5-ECC9F3942E4B}">
                    <a14:imgProps xmlns:a14="http://schemas.microsoft.com/office/drawing/2010/main">
                      <a14:imgLayer r:embed="rId41">
                        <a14:imgEffect>
                          <a14:backgroundRemoval t="0" b="99091" l="0" r="100000">
                            <a14:foregroundMark x1="61404" y1="40000" x2="61404" y2="4000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08" name="Rettangolo 207"/>
            <p:cNvSpPr/>
            <p:nvPr/>
          </p:nvSpPr>
          <p:spPr bwMode="auto">
            <a:xfrm flipH="1">
              <a:off x="4724400" y="5689600"/>
              <a:ext cx="381000" cy="673100"/>
            </a:xfrm>
            <a:prstGeom prst="rect">
              <a:avLst/>
            </a:prstGeom>
            <a:blipFill rotWithShape="1">
              <a:blip r:embed="rId18" cstate="email">
                <a:extLst>
                  <a:ext uri="{BEBA8EAE-BF5A-486C-A8C5-ECC9F3942E4B}">
                    <a14:imgProps xmlns:a14="http://schemas.microsoft.com/office/drawing/2010/main">
                      <a14:imgLayer r:embed="rId42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pic>
        <p:nvPicPr>
          <p:cNvPr id="2" name="Immagine 1" descr="logo_unioncamere.pn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300" y="101600"/>
            <a:ext cx="2641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7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1 15"/>
          <p:cNvCxnSpPr/>
          <p:nvPr/>
        </p:nvCxnSpPr>
        <p:spPr bwMode="auto">
          <a:xfrm>
            <a:off x="7429500" y="2400300"/>
            <a:ext cx="24765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nettore 1 37"/>
          <p:cNvCxnSpPr/>
          <p:nvPr/>
        </p:nvCxnSpPr>
        <p:spPr bwMode="auto">
          <a:xfrm>
            <a:off x="4152900" y="1930401"/>
            <a:ext cx="0" cy="31328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1 20"/>
          <p:cNvCxnSpPr/>
          <p:nvPr/>
        </p:nvCxnSpPr>
        <p:spPr bwMode="auto">
          <a:xfrm>
            <a:off x="7454900" y="2413000"/>
            <a:ext cx="0" cy="26289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ttangolo 10"/>
          <p:cNvSpPr/>
          <p:nvPr/>
        </p:nvSpPr>
        <p:spPr bwMode="auto">
          <a:xfrm>
            <a:off x="5702300" y="3314700"/>
            <a:ext cx="3771900" cy="17399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313" y="196950"/>
            <a:ext cx="8571287" cy="450750"/>
          </a:xfrm>
        </p:spPr>
        <p:txBody>
          <a:bodyPr/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LE CCIAA</a:t>
            </a:r>
            <a:r>
              <a:rPr lang="it-IT" dirty="0" smtClean="0">
                <a:latin typeface="Century Gothic"/>
                <a:cs typeface="Century Gothic"/>
              </a:rPr>
              <a:t>: </a:t>
            </a:r>
            <a:r>
              <a:rPr lang="it-IT" dirty="0" smtClean="0">
                <a:solidFill>
                  <a:schemeClr val="tx1"/>
                </a:solidFill>
                <a:latin typeface="Century Gothic"/>
                <a:cs typeface="Century Gothic"/>
              </a:rPr>
              <a:t>alti livelli di conoscenza</a:t>
            </a:r>
            <a:endParaRPr lang="it-IT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5600" y="752902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>
                <a:latin typeface="Century Gothic"/>
                <a:cs typeface="Century Gothic"/>
              </a:rPr>
              <a:t>Lei ha mai sentito </a:t>
            </a:r>
            <a:r>
              <a:rPr lang="it-IT" sz="1400" i="1" dirty="0" smtClean="0">
                <a:latin typeface="Century Gothic"/>
                <a:cs typeface="Century Gothic"/>
              </a:rPr>
              <a:t>parlare delle </a:t>
            </a:r>
            <a:r>
              <a:rPr lang="it-IT" sz="1400" i="1" dirty="0">
                <a:latin typeface="Century Gothic"/>
                <a:cs typeface="Century Gothic"/>
              </a:rPr>
              <a:t>Camere di </a:t>
            </a:r>
            <a:r>
              <a:rPr lang="it-IT" sz="1400" i="1" dirty="0" smtClean="0">
                <a:latin typeface="Century Gothic"/>
                <a:cs typeface="Century Gothic"/>
              </a:rPr>
              <a:t>Commercio? </a:t>
            </a:r>
            <a:endParaRPr lang="it-IT" sz="1400" i="1" dirty="0">
              <a:latin typeface="Century Gothic"/>
              <a:cs typeface="Century Gothic"/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5943601" y="1460499"/>
            <a:ext cx="1547998" cy="1511998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ood" dir="t"/>
          </a:scene3d>
          <a:sp3d prstMaterial="clear">
            <a:bevelT w="762000" h="762000"/>
            <a:bevelB w="762000" h="762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969000" y="1756202"/>
            <a:ext cx="1536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dirty="0" smtClean="0">
                <a:latin typeface="Century Gothic"/>
                <a:cs typeface="Century Gothic"/>
              </a:rPr>
              <a:t>99</a:t>
            </a:r>
            <a:r>
              <a:rPr lang="it-IT" sz="1600" dirty="0" smtClean="0">
                <a:latin typeface="Century Gothic"/>
                <a:cs typeface="Century Gothic"/>
              </a:rPr>
              <a:t>%</a:t>
            </a:r>
            <a:endParaRPr lang="it-IT" sz="1600" dirty="0">
              <a:latin typeface="Century Gothic"/>
              <a:cs typeface="Century Gothic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140200" y="1667302"/>
            <a:ext cx="1536700" cy="1323439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8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sì</a:t>
            </a:r>
            <a:endParaRPr lang="it-IT" sz="16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cxnSp>
        <p:nvCxnSpPr>
          <p:cNvPr id="13" name="Connettore 1 12"/>
          <p:cNvCxnSpPr/>
          <p:nvPr/>
        </p:nvCxnSpPr>
        <p:spPr bwMode="auto">
          <a:xfrm>
            <a:off x="0" y="2044700"/>
            <a:ext cx="411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ttore 1 14"/>
          <p:cNvCxnSpPr/>
          <p:nvPr/>
        </p:nvCxnSpPr>
        <p:spPr bwMode="auto">
          <a:xfrm>
            <a:off x="5689600" y="2032000"/>
            <a:ext cx="266700" cy="266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asellaDiTesto 2"/>
          <p:cNvSpPr txBox="1"/>
          <p:nvPr/>
        </p:nvSpPr>
        <p:spPr>
          <a:xfrm>
            <a:off x="7581900" y="2057400"/>
            <a:ext cx="2095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000" b="1" dirty="0" smtClean="0">
                <a:latin typeface="Century Gothic"/>
                <a:cs typeface="Century Gothic"/>
              </a:rPr>
              <a:t>cittadini</a:t>
            </a:r>
            <a:endParaRPr lang="it-IT" sz="2000" b="1" dirty="0">
              <a:latin typeface="Century Gothic"/>
              <a:cs typeface="Century Gothic"/>
            </a:endParaRPr>
          </a:p>
        </p:txBody>
      </p:sp>
      <p:sp>
        <p:nvSpPr>
          <p:cNvPr id="18" name="Ovale 17"/>
          <p:cNvSpPr/>
          <p:nvPr/>
        </p:nvSpPr>
        <p:spPr bwMode="auto">
          <a:xfrm>
            <a:off x="215901" y="4102099"/>
            <a:ext cx="1547998" cy="1511998"/>
          </a:xfrm>
          <a:prstGeom prst="ellipse">
            <a:avLst/>
          </a:prstGeom>
          <a:solidFill>
            <a:srgbClr val="000C53"/>
          </a:solidFill>
          <a:ln w="9525" cap="flat" cmpd="sng" algn="ctr">
            <a:solidFill>
              <a:srgbClr val="000C53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ood" dir="t"/>
          </a:scene3d>
          <a:sp3d prstMaterial="clear">
            <a:bevelT w="762000" h="762000"/>
            <a:bevelB w="762000" h="762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15900" y="4372402"/>
            <a:ext cx="1536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 smtClean="0">
                <a:latin typeface="Century Gothic"/>
                <a:cs typeface="Century Gothic"/>
              </a:rPr>
              <a:t>100</a:t>
            </a:r>
            <a:r>
              <a:rPr lang="it-IT" sz="1400" dirty="0" smtClean="0">
                <a:latin typeface="Century Gothic"/>
                <a:cs typeface="Century Gothic"/>
              </a:rPr>
              <a:t>%</a:t>
            </a:r>
            <a:endParaRPr lang="it-IT" sz="1400" dirty="0">
              <a:latin typeface="Century Gothic"/>
              <a:cs typeface="Century Gothic"/>
            </a:endParaRPr>
          </a:p>
        </p:txBody>
      </p:sp>
      <p:cxnSp>
        <p:nvCxnSpPr>
          <p:cNvPr id="22" name="Connettore 1 21"/>
          <p:cNvCxnSpPr/>
          <p:nvPr/>
        </p:nvCxnSpPr>
        <p:spPr bwMode="auto">
          <a:xfrm>
            <a:off x="1714500" y="5041900"/>
            <a:ext cx="244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C5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asellaDiTesto 22"/>
          <p:cNvSpPr txBox="1"/>
          <p:nvPr/>
        </p:nvSpPr>
        <p:spPr>
          <a:xfrm>
            <a:off x="1841500" y="4699000"/>
            <a:ext cx="2095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000" b="1" dirty="0" smtClean="0">
                <a:latin typeface="Century Gothic"/>
                <a:cs typeface="Century Gothic"/>
              </a:rPr>
              <a:t>imprenditori</a:t>
            </a:r>
            <a:endParaRPr lang="it-IT" sz="2000" b="1" dirty="0">
              <a:latin typeface="Century Gothic"/>
              <a:cs typeface="Century Gothic"/>
            </a:endParaRPr>
          </a:p>
        </p:txBody>
      </p:sp>
      <p:sp>
        <p:nvSpPr>
          <p:cNvPr id="25" name="Ovale 24"/>
          <p:cNvSpPr/>
          <p:nvPr/>
        </p:nvSpPr>
        <p:spPr bwMode="auto">
          <a:xfrm>
            <a:off x="5906201" y="3428999"/>
            <a:ext cx="1547998" cy="151199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ood" dir="t"/>
          </a:scene3d>
          <a:sp3d prstMaterial="clear">
            <a:bevelT w="762000" h="762000"/>
            <a:bevelB w="762000" h="762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911850" y="3699302"/>
            <a:ext cx="1536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 smtClean="0">
                <a:latin typeface="Century Gothic"/>
                <a:cs typeface="Century Gothic"/>
              </a:rPr>
              <a:t>98</a:t>
            </a:r>
            <a:r>
              <a:rPr lang="it-IT" sz="1400" dirty="0" smtClean="0">
                <a:latin typeface="Century Gothic"/>
                <a:cs typeface="Century Gothic"/>
              </a:rPr>
              <a:t>%</a:t>
            </a:r>
            <a:endParaRPr lang="it-IT" sz="1400" dirty="0">
              <a:latin typeface="Century Gothic"/>
              <a:cs typeface="Century Gothic"/>
            </a:endParaRPr>
          </a:p>
        </p:txBody>
      </p:sp>
      <p:cxnSp>
        <p:nvCxnSpPr>
          <p:cNvPr id="30" name="Connettore 1 29"/>
          <p:cNvCxnSpPr/>
          <p:nvPr/>
        </p:nvCxnSpPr>
        <p:spPr bwMode="auto">
          <a:xfrm>
            <a:off x="7404100" y="4368800"/>
            <a:ext cx="330200" cy="127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e 30"/>
          <p:cNvSpPr/>
          <p:nvPr/>
        </p:nvSpPr>
        <p:spPr bwMode="auto">
          <a:xfrm>
            <a:off x="7677851" y="3428999"/>
            <a:ext cx="1547998" cy="1511998"/>
          </a:xfrm>
          <a:prstGeom prst="ellipse">
            <a:avLst/>
          </a:prstGeom>
          <a:solidFill>
            <a:srgbClr val="404040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ood" dir="t"/>
          </a:scene3d>
          <a:sp3d prstMaterial="clear">
            <a:bevelT w="762000" h="762000"/>
            <a:bevelB w="762000" h="762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7683500" y="3699302"/>
            <a:ext cx="1536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 smtClean="0">
                <a:latin typeface="Century Gothic"/>
                <a:cs typeface="Century Gothic"/>
              </a:rPr>
              <a:t>98</a:t>
            </a:r>
            <a:r>
              <a:rPr lang="it-IT" sz="1400" dirty="0" smtClean="0">
                <a:latin typeface="Century Gothic"/>
                <a:cs typeface="Century Gothic"/>
              </a:rPr>
              <a:t>%</a:t>
            </a:r>
            <a:endParaRPr lang="it-IT" sz="1400" dirty="0">
              <a:latin typeface="Century Gothic"/>
              <a:cs typeface="Century Gothic"/>
            </a:endParaRPr>
          </a:p>
        </p:txBody>
      </p:sp>
      <p:sp>
        <p:nvSpPr>
          <p:cNvPr id="34" name="Rettangolo 33"/>
          <p:cNvSpPr/>
          <p:nvPr/>
        </p:nvSpPr>
        <p:spPr bwMode="auto">
          <a:xfrm>
            <a:off x="6089650" y="4679950"/>
            <a:ext cx="1181100" cy="25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6231159" y="4714617"/>
            <a:ext cx="8980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Grandi città</a:t>
            </a:r>
            <a:endParaRPr lang="it-IT" sz="1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6" name="Rettangolo 35"/>
          <p:cNvSpPr/>
          <p:nvPr/>
        </p:nvSpPr>
        <p:spPr bwMode="auto">
          <a:xfrm>
            <a:off x="7861300" y="4679950"/>
            <a:ext cx="1181100" cy="254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7984362" y="4714617"/>
            <a:ext cx="9349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Piccole città</a:t>
            </a:r>
            <a:endParaRPr lang="it-IT" sz="1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983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313" y="196950"/>
            <a:ext cx="9079287" cy="450750"/>
          </a:xfrm>
        </p:spPr>
        <p:txBody>
          <a:bodyPr/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RUOLO CCIAA</a:t>
            </a:r>
            <a:r>
              <a:rPr lang="it-IT" dirty="0" smtClean="0">
                <a:latin typeface="Century Gothic"/>
                <a:cs typeface="Century Gothic"/>
              </a:rPr>
              <a:t>: </a:t>
            </a:r>
            <a:r>
              <a:rPr lang="it-IT" sz="2400" dirty="0" smtClean="0">
                <a:solidFill>
                  <a:schemeClr val="tx1"/>
                </a:solidFill>
                <a:latin typeface="Century Gothic"/>
                <a:cs typeface="Century Gothic"/>
              </a:rPr>
              <a:t>nuova impresa e sviluppo territoriale</a:t>
            </a:r>
            <a:endParaRPr lang="it-IT" sz="24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6700" y="689402"/>
            <a:ext cx="8928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>
                <a:latin typeface="Century Gothic"/>
                <a:cs typeface="Century Gothic"/>
              </a:rPr>
              <a:t>Secondo la sua opinione quanto </a:t>
            </a:r>
            <a:r>
              <a:rPr lang="it-IT" sz="1400" i="1" dirty="0" smtClean="0">
                <a:latin typeface="Century Gothic"/>
                <a:cs typeface="Century Gothic"/>
              </a:rPr>
              <a:t>è importante </a:t>
            </a:r>
            <a:r>
              <a:rPr lang="it-IT" sz="1400" i="1" dirty="0">
                <a:latin typeface="Century Gothic"/>
                <a:cs typeface="Century Gothic"/>
              </a:rPr>
              <a:t>il ruolo </a:t>
            </a:r>
            <a:r>
              <a:rPr lang="it-IT" sz="1400" i="1" dirty="0" smtClean="0">
                <a:latin typeface="Century Gothic"/>
                <a:cs typeface="Century Gothic"/>
              </a:rPr>
              <a:t>svolto dalle </a:t>
            </a:r>
            <a:r>
              <a:rPr lang="it-IT" sz="1400" i="1" dirty="0">
                <a:latin typeface="Century Gothic"/>
                <a:cs typeface="Century Gothic"/>
              </a:rPr>
              <a:t>Camere di Commercio rispetto </a:t>
            </a:r>
            <a:r>
              <a:rPr lang="it-IT" sz="1400" i="1" dirty="0" smtClean="0">
                <a:latin typeface="Century Gothic"/>
                <a:cs typeface="Century Gothic"/>
              </a:rPr>
              <a:t>a*:</a:t>
            </a:r>
            <a:endParaRPr lang="it-IT" sz="1400" i="1" dirty="0">
              <a:latin typeface="Century Gothic"/>
              <a:cs typeface="Century Gothic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77800" y="6476424"/>
            <a:ext cx="694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Century Gothic"/>
                <a:cs typeface="Century Gothic"/>
              </a:rPr>
              <a:t>Dati espressi in %. </a:t>
            </a:r>
            <a:endParaRPr lang="it-IT" sz="1200" i="1" dirty="0">
              <a:latin typeface="Century Gothic"/>
              <a:cs typeface="Century Gothic"/>
            </a:endParaRP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123289941"/>
              </p:ext>
            </p:extLst>
          </p:nvPr>
        </p:nvGraphicFramePr>
        <p:xfrm>
          <a:off x="419100" y="1320800"/>
          <a:ext cx="9004300" cy="457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4140201" y="3403100"/>
            <a:ext cx="1080000" cy="1080000"/>
            <a:chOff x="1816101" y="3492499"/>
            <a:chExt cx="1080000" cy="1080000"/>
          </a:xfrm>
        </p:grpSpPr>
        <p:sp>
          <p:nvSpPr>
            <p:cNvPr id="8" name="Ovale 7"/>
            <p:cNvSpPr/>
            <p:nvPr/>
          </p:nvSpPr>
          <p:spPr bwMode="auto">
            <a:xfrm>
              <a:off x="1816101" y="3492499"/>
              <a:ext cx="1080000" cy="1080000"/>
            </a:xfrm>
            <a:prstGeom prst="ellipse">
              <a:avLst/>
            </a:prstGeom>
            <a:solidFill>
              <a:srgbClr val="800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flood" dir="t"/>
            </a:scene3d>
            <a:sp3d prstMaterial="metal">
              <a:bevelT w="508000" h="508000"/>
              <a:bevelB w="508000" h="508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1873501" y="3678556"/>
              <a:ext cx="965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4000" b="1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69</a:t>
              </a:r>
              <a:r>
                <a:rPr lang="it-IT" sz="1600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%</a:t>
              </a:r>
              <a:endParaRPr lang="it-IT" sz="16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828801" y="3174999"/>
            <a:ext cx="1080000" cy="1080000"/>
            <a:chOff x="1816101" y="3492499"/>
            <a:chExt cx="1080000" cy="1080000"/>
          </a:xfrm>
        </p:grpSpPr>
        <p:sp>
          <p:nvSpPr>
            <p:cNvPr id="12" name="Ovale 11"/>
            <p:cNvSpPr/>
            <p:nvPr/>
          </p:nvSpPr>
          <p:spPr bwMode="auto">
            <a:xfrm>
              <a:off x="1816101" y="3492499"/>
              <a:ext cx="1080000" cy="1080000"/>
            </a:xfrm>
            <a:prstGeom prst="ellipse">
              <a:avLst/>
            </a:prstGeom>
            <a:solidFill>
              <a:srgbClr val="800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flood" dir="t"/>
            </a:scene3d>
            <a:sp3d prstMaterial="metal">
              <a:bevelT w="508000" h="508000"/>
              <a:bevelB w="508000" h="508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1873501" y="3678556"/>
              <a:ext cx="965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4000" b="1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71</a:t>
              </a:r>
              <a:r>
                <a:rPr lang="it-IT" sz="1600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%</a:t>
              </a:r>
              <a:endParaRPr lang="it-IT" sz="16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6362701" y="3670299"/>
            <a:ext cx="1080000" cy="1080000"/>
            <a:chOff x="1816101" y="3492499"/>
            <a:chExt cx="1080000" cy="1080000"/>
          </a:xfrm>
        </p:grpSpPr>
        <p:sp>
          <p:nvSpPr>
            <p:cNvPr id="15" name="Ovale 14"/>
            <p:cNvSpPr/>
            <p:nvPr/>
          </p:nvSpPr>
          <p:spPr bwMode="auto">
            <a:xfrm>
              <a:off x="1816101" y="3492499"/>
              <a:ext cx="1080000" cy="1080000"/>
            </a:xfrm>
            <a:prstGeom prst="ellipse">
              <a:avLst/>
            </a:prstGeom>
            <a:solidFill>
              <a:srgbClr val="800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flood" dir="t"/>
            </a:scene3d>
            <a:sp3d prstMaterial="metal">
              <a:bevelT w="508000" h="508000"/>
              <a:bevelB w="508000" h="508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1873501" y="3678556"/>
              <a:ext cx="965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4000" b="1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61</a:t>
              </a:r>
              <a:r>
                <a:rPr lang="it-IT" sz="1600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%</a:t>
              </a:r>
              <a:endParaRPr lang="it-IT" sz="16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8610601" y="3746499"/>
            <a:ext cx="1080000" cy="1080000"/>
            <a:chOff x="1816101" y="3492499"/>
            <a:chExt cx="1080000" cy="1080000"/>
          </a:xfrm>
        </p:grpSpPr>
        <p:sp>
          <p:nvSpPr>
            <p:cNvPr id="18" name="Ovale 17"/>
            <p:cNvSpPr/>
            <p:nvPr/>
          </p:nvSpPr>
          <p:spPr bwMode="auto">
            <a:xfrm>
              <a:off x="1816101" y="3492499"/>
              <a:ext cx="1080000" cy="1080000"/>
            </a:xfrm>
            <a:prstGeom prst="ellipse">
              <a:avLst/>
            </a:prstGeom>
            <a:solidFill>
              <a:srgbClr val="800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flood" dir="t"/>
            </a:scene3d>
            <a:sp3d prstMaterial="metal">
              <a:bevelT w="508000" h="508000"/>
              <a:bevelB w="508000" h="508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1873501" y="3678556"/>
              <a:ext cx="965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4000" b="1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54</a:t>
              </a:r>
              <a:r>
                <a:rPr lang="it-IT" sz="1600" dirty="0" smtClean="0">
                  <a:solidFill>
                    <a:srgbClr val="FFFFFF"/>
                  </a:solidFill>
                  <a:latin typeface="Century Gothic"/>
                  <a:cs typeface="Century Gothic"/>
                </a:rPr>
                <a:t>%</a:t>
              </a:r>
              <a:endParaRPr lang="it-IT" sz="16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266700" y="6261100"/>
            <a:ext cx="41275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*RISPONDONO I CITTADINI.</a:t>
            </a:r>
            <a:endParaRPr lang="it-IT" sz="1200" b="1" i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727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ttangolo 144"/>
          <p:cNvSpPr/>
          <p:nvPr/>
        </p:nvSpPr>
        <p:spPr bwMode="auto">
          <a:xfrm>
            <a:off x="0" y="0"/>
            <a:ext cx="6502400" cy="304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000" y="2858668"/>
            <a:ext cx="3072726" cy="595732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4" name="Immagine 13" descr="logo swg4coloriAPP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166" y="6242051"/>
            <a:ext cx="1262577" cy="328084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 bwMode="auto">
          <a:xfrm>
            <a:off x="0" y="3162300"/>
            <a:ext cx="6591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>
            <a:off x="6604000" y="0"/>
            <a:ext cx="0" cy="6858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Titolo 1"/>
          <p:cNvSpPr txBox="1">
            <a:spLocks/>
          </p:cNvSpPr>
          <p:nvPr/>
        </p:nvSpPr>
        <p:spPr>
          <a:xfrm flipH="1">
            <a:off x="-3" y="3303588"/>
            <a:ext cx="6718302" cy="1738312"/>
          </a:xfrm>
          <a:prstGeom prst="rect">
            <a:avLst/>
          </a:prstGeom>
          <a:noFill/>
          <a:ln w="38100" cmpd="sng">
            <a:noFill/>
          </a:ln>
        </p:spPr>
        <p:txBody>
          <a:bodyPr tIns="1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Century Gothic"/>
                <a:ea typeface="+mj-ea"/>
                <a:cs typeface="Century 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Gothic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Gothic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Gothic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Gothic" charset="0"/>
                <a:ea typeface="ヒラギノ角ゴ Pro W3" charset="-128"/>
                <a:cs typeface="ヒラギノ角ゴ Pro W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it-IT" sz="3500" b="0" dirty="0" smtClean="0">
                <a:solidFill>
                  <a:schemeClr val="tx1"/>
                </a:solidFill>
              </a:rPr>
              <a:t>Parte </a:t>
            </a:r>
            <a:r>
              <a:rPr lang="it-IT" sz="3500" b="0" dirty="0" smtClean="0">
                <a:solidFill>
                  <a:schemeClr val="tx1"/>
                </a:solidFill>
              </a:rPr>
              <a:t>3</a:t>
            </a:r>
            <a:endParaRPr lang="it-IT" sz="3500" b="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it-IT" sz="35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3500" b="0" dirty="0" smtClean="0">
                <a:solidFill>
                  <a:schemeClr val="tx1"/>
                </a:solidFill>
              </a:rPr>
              <a:t>Il sistema della </a:t>
            </a:r>
            <a:r>
              <a:rPr lang="it-IT" sz="3500" b="0" dirty="0" smtClean="0">
                <a:solidFill>
                  <a:schemeClr val="tx1"/>
                </a:solidFill>
              </a:rPr>
              <a:t>fiducia nel Nordest</a:t>
            </a:r>
            <a:endParaRPr lang="it-IT" sz="3500" b="0" dirty="0">
              <a:solidFill>
                <a:schemeClr val="tx1"/>
              </a:solidFill>
            </a:endParaRPr>
          </a:p>
        </p:txBody>
      </p:sp>
      <p:grpSp>
        <p:nvGrpSpPr>
          <p:cNvPr id="147" name="Gruppo 146"/>
          <p:cNvGrpSpPr/>
          <p:nvPr/>
        </p:nvGrpSpPr>
        <p:grpSpPr>
          <a:xfrm>
            <a:off x="0" y="0"/>
            <a:ext cx="6540500" cy="3098800"/>
            <a:chOff x="-483726" y="3202254"/>
            <a:chExt cx="8400773" cy="3821060"/>
          </a:xfrm>
        </p:grpSpPr>
        <p:grpSp>
          <p:nvGrpSpPr>
            <p:cNvPr id="148" name="Gruppo 147"/>
            <p:cNvGrpSpPr/>
            <p:nvPr/>
          </p:nvGrpSpPr>
          <p:grpSpPr>
            <a:xfrm>
              <a:off x="-483726" y="3202254"/>
              <a:ext cx="8400773" cy="3821060"/>
              <a:chOff x="-483726" y="3202254"/>
              <a:chExt cx="8400773" cy="3821060"/>
            </a:xfrm>
          </p:grpSpPr>
          <p:cxnSp>
            <p:nvCxnSpPr>
              <p:cNvPr id="182" name="Connettore 1 181"/>
              <p:cNvCxnSpPr/>
              <p:nvPr/>
            </p:nvCxnSpPr>
            <p:spPr bwMode="auto">
              <a:xfrm flipH="1">
                <a:off x="6328040" y="3828657"/>
                <a:ext cx="1572695" cy="39366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3" name="Connettore 1 182"/>
              <p:cNvCxnSpPr/>
              <p:nvPr/>
            </p:nvCxnSpPr>
            <p:spPr bwMode="auto">
              <a:xfrm flipH="1">
                <a:off x="6688984" y="5754847"/>
                <a:ext cx="1228063" cy="913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4" name="Connettore 1 183"/>
              <p:cNvCxnSpPr/>
              <p:nvPr/>
            </p:nvCxnSpPr>
            <p:spPr bwMode="auto">
              <a:xfrm flipH="1" flipV="1">
                <a:off x="-483726" y="3202254"/>
                <a:ext cx="1976882" cy="85356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5" name="Connettore 1 184"/>
              <p:cNvCxnSpPr/>
              <p:nvPr/>
            </p:nvCxnSpPr>
            <p:spPr bwMode="auto">
              <a:xfrm flipH="1">
                <a:off x="-483726" y="5333639"/>
                <a:ext cx="1731955" cy="49950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6" name="Connettore 1 185"/>
              <p:cNvCxnSpPr/>
              <p:nvPr/>
            </p:nvCxnSpPr>
            <p:spPr bwMode="auto">
              <a:xfrm flipH="1">
                <a:off x="478693" y="6052413"/>
                <a:ext cx="1207828" cy="95524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7" name="Connettore 1 186"/>
              <p:cNvCxnSpPr/>
              <p:nvPr/>
            </p:nvCxnSpPr>
            <p:spPr bwMode="auto">
              <a:xfrm flipH="1" flipV="1">
                <a:off x="4972913" y="6305917"/>
                <a:ext cx="774614" cy="71739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8" name="Connettore 1 187"/>
              <p:cNvCxnSpPr/>
              <p:nvPr/>
            </p:nvCxnSpPr>
            <p:spPr bwMode="auto">
              <a:xfrm flipH="1">
                <a:off x="4763091" y="6077580"/>
                <a:ext cx="1039490" cy="1927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9" name="Connettore 1 188"/>
              <p:cNvCxnSpPr/>
              <p:nvPr/>
            </p:nvCxnSpPr>
            <p:spPr bwMode="auto">
              <a:xfrm>
                <a:off x="1663700" y="4000500"/>
                <a:ext cx="1195190" cy="84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Connettore 1 189"/>
              <p:cNvCxnSpPr/>
              <p:nvPr/>
            </p:nvCxnSpPr>
            <p:spPr bwMode="auto">
              <a:xfrm>
                <a:off x="2761227" y="3991151"/>
                <a:ext cx="852328" cy="40840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Connettore 1 190"/>
              <p:cNvCxnSpPr/>
              <p:nvPr/>
            </p:nvCxnSpPr>
            <p:spPr bwMode="auto">
              <a:xfrm>
                <a:off x="4297194" y="4124328"/>
                <a:ext cx="722626" cy="3462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Connettore 1 191"/>
              <p:cNvCxnSpPr/>
              <p:nvPr/>
            </p:nvCxnSpPr>
            <p:spPr bwMode="auto">
              <a:xfrm>
                <a:off x="3569163" y="4390680"/>
                <a:ext cx="790179" cy="6658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Connettore 1 192"/>
              <p:cNvCxnSpPr/>
              <p:nvPr/>
            </p:nvCxnSpPr>
            <p:spPr bwMode="auto">
              <a:xfrm flipV="1">
                <a:off x="4403735" y="3955638"/>
                <a:ext cx="1100924" cy="1775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4" name="Connettore 1 193"/>
              <p:cNvCxnSpPr/>
              <p:nvPr/>
            </p:nvCxnSpPr>
            <p:spPr bwMode="auto">
              <a:xfrm flipV="1">
                <a:off x="3524771" y="4150963"/>
                <a:ext cx="807936" cy="2308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5" name="Connettore 1 194"/>
              <p:cNvCxnSpPr/>
              <p:nvPr/>
            </p:nvCxnSpPr>
            <p:spPr bwMode="auto">
              <a:xfrm flipH="1">
                <a:off x="2654686" y="4017787"/>
                <a:ext cx="124298" cy="674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6" name="Connettore 1 195"/>
              <p:cNvCxnSpPr/>
              <p:nvPr/>
            </p:nvCxnSpPr>
            <p:spPr bwMode="auto">
              <a:xfrm flipH="1" flipV="1">
                <a:off x="2024318" y="4568249"/>
                <a:ext cx="657003" cy="11541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7" name="Connettore 1 196"/>
              <p:cNvCxnSpPr/>
              <p:nvPr/>
            </p:nvCxnSpPr>
            <p:spPr bwMode="auto">
              <a:xfrm flipH="1">
                <a:off x="1198625" y="4523857"/>
                <a:ext cx="736909" cy="1775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8" name="Connettore 1 197"/>
              <p:cNvCxnSpPr/>
              <p:nvPr/>
            </p:nvCxnSpPr>
            <p:spPr bwMode="auto">
              <a:xfrm flipH="1">
                <a:off x="1136476" y="5100954"/>
                <a:ext cx="701395" cy="23971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Connettore 1 198"/>
              <p:cNvCxnSpPr/>
              <p:nvPr/>
            </p:nvCxnSpPr>
            <p:spPr bwMode="auto">
              <a:xfrm flipH="1">
                <a:off x="1598154" y="5891133"/>
                <a:ext cx="887842" cy="1509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Connettore 1 199"/>
              <p:cNvCxnSpPr/>
              <p:nvPr/>
            </p:nvCxnSpPr>
            <p:spPr bwMode="auto">
              <a:xfrm flipH="1">
                <a:off x="2076103" y="6512623"/>
                <a:ext cx="765030" cy="696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Connettore 1 200"/>
              <p:cNvCxnSpPr/>
              <p:nvPr/>
            </p:nvCxnSpPr>
            <p:spPr bwMode="auto">
              <a:xfrm flipH="1">
                <a:off x="2815490" y="6432717"/>
                <a:ext cx="709282" cy="1495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Connettore 1 201"/>
              <p:cNvCxnSpPr/>
              <p:nvPr/>
            </p:nvCxnSpPr>
            <p:spPr bwMode="auto">
              <a:xfrm flipH="1">
                <a:off x="3409848" y="6445351"/>
                <a:ext cx="75416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Connettore 1 202"/>
              <p:cNvCxnSpPr/>
              <p:nvPr/>
            </p:nvCxnSpPr>
            <p:spPr bwMode="auto">
              <a:xfrm flipH="1">
                <a:off x="4213098" y="6246270"/>
                <a:ext cx="749978" cy="2506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Connettore 1 203"/>
              <p:cNvCxnSpPr/>
              <p:nvPr/>
            </p:nvCxnSpPr>
            <p:spPr bwMode="auto">
              <a:xfrm flipH="1">
                <a:off x="5760837" y="5802349"/>
                <a:ext cx="921879" cy="27523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Connettore 1 204"/>
              <p:cNvCxnSpPr/>
              <p:nvPr/>
            </p:nvCxnSpPr>
            <p:spPr bwMode="auto">
              <a:xfrm flipH="1" flipV="1">
                <a:off x="6430156" y="5100954"/>
                <a:ext cx="252560" cy="7013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Connettore 1 205"/>
              <p:cNvCxnSpPr/>
              <p:nvPr/>
            </p:nvCxnSpPr>
            <p:spPr bwMode="auto">
              <a:xfrm flipH="1" flipV="1">
                <a:off x="6330371" y="4190916"/>
                <a:ext cx="99785" cy="86564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Connettore 1 206"/>
              <p:cNvCxnSpPr/>
              <p:nvPr/>
            </p:nvCxnSpPr>
            <p:spPr bwMode="auto">
              <a:xfrm flipH="1" flipV="1">
                <a:off x="5531294" y="3942320"/>
                <a:ext cx="799077" cy="3063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Connettore 1 207"/>
              <p:cNvCxnSpPr/>
              <p:nvPr/>
            </p:nvCxnSpPr>
            <p:spPr bwMode="auto">
              <a:xfrm flipH="1">
                <a:off x="5760837" y="4254067"/>
                <a:ext cx="594303" cy="60716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Connettore 1 208"/>
              <p:cNvCxnSpPr/>
              <p:nvPr/>
            </p:nvCxnSpPr>
            <p:spPr bwMode="auto">
              <a:xfrm flipH="1" flipV="1">
                <a:off x="4963075" y="4470586"/>
                <a:ext cx="728030" cy="40840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Connettore 1 209"/>
              <p:cNvCxnSpPr/>
              <p:nvPr/>
            </p:nvCxnSpPr>
            <p:spPr bwMode="auto">
              <a:xfrm flipH="1">
                <a:off x="5019820" y="4887782"/>
                <a:ext cx="695814" cy="15990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Connettore 1 210"/>
              <p:cNvCxnSpPr/>
              <p:nvPr/>
            </p:nvCxnSpPr>
            <p:spPr bwMode="auto">
              <a:xfrm flipH="1" flipV="1">
                <a:off x="5019821" y="5078809"/>
                <a:ext cx="782761" cy="3950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2" name="Connettore 1 211"/>
              <p:cNvCxnSpPr/>
              <p:nvPr/>
            </p:nvCxnSpPr>
            <p:spPr bwMode="auto">
              <a:xfrm flipH="1" flipV="1">
                <a:off x="5802581" y="5456792"/>
                <a:ext cx="880135" cy="34555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3" name="Connettore 1 212"/>
              <p:cNvCxnSpPr/>
              <p:nvPr/>
            </p:nvCxnSpPr>
            <p:spPr bwMode="auto">
              <a:xfrm flipV="1">
                <a:off x="5167279" y="5473848"/>
                <a:ext cx="635303" cy="21308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Connettore 1 213"/>
              <p:cNvCxnSpPr/>
              <p:nvPr/>
            </p:nvCxnSpPr>
            <p:spPr bwMode="auto">
              <a:xfrm>
                <a:off x="4474762" y="5615160"/>
                <a:ext cx="763544" cy="61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Connettore 1 214"/>
              <p:cNvCxnSpPr/>
              <p:nvPr/>
            </p:nvCxnSpPr>
            <p:spPr bwMode="auto">
              <a:xfrm flipH="1" flipV="1">
                <a:off x="4359343" y="5047684"/>
                <a:ext cx="115419" cy="54657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Connettore 1 215"/>
              <p:cNvCxnSpPr/>
              <p:nvPr/>
            </p:nvCxnSpPr>
            <p:spPr bwMode="auto">
              <a:xfrm>
                <a:off x="3711218" y="5047684"/>
                <a:ext cx="648125" cy="3112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Connettore 1 216"/>
              <p:cNvCxnSpPr/>
              <p:nvPr/>
            </p:nvCxnSpPr>
            <p:spPr bwMode="auto">
              <a:xfrm flipV="1">
                <a:off x="3017638" y="4923386"/>
                <a:ext cx="746851" cy="3057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8" name="Connettore 1 217"/>
              <p:cNvCxnSpPr/>
              <p:nvPr/>
            </p:nvCxnSpPr>
            <p:spPr bwMode="auto">
              <a:xfrm flipH="1" flipV="1">
                <a:off x="2681321" y="4603762"/>
                <a:ext cx="355101" cy="60567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9" name="Connettore 1 218"/>
              <p:cNvCxnSpPr/>
              <p:nvPr/>
            </p:nvCxnSpPr>
            <p:spPr bwMode="auto">
              <a:xfrm flipH="1">
                <a:off x="2485996" y="5234131"/>
                <a:ext cx="543791" cy="5327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0" name="Connettore 1 219"/>
              <p:cNvCxnSpPr/>
              <p:nvPr/>
            </p:nvCxnSpPr>
            <p:spPr bwMode="auto">
              <a:xfrm flipH="1" flipV="1">
                <a:off x="1811236" y="5083196"/>
                <a:ext cx="674760" cy="2042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1" name="Connettore 1 220"/>
              <p:cNvCxnSpPr/>
              <p:nvPr/>
            </p:nvCxnSpPr>
            <p:spPr bwMode="auto">
              <a:xfrm flipH="1">
                <a:off x="1855671" y="4523857"/>
                <a:ext cx="168647" cy="5429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2" name="Connettore 1 221"/>
              <p:cNvCxnSpPr/>
              <p:nvPr/>
            </p:nvCxnSpPr>
            <p:spPr bwMode="auto">
              <a:xfrm>
                <a:off x="1651383" y="3838901"/>
                <a:ext cx="372936" cy="68495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3" name="Connettore 1 222"/>
              <p:cNvCxnSpPr/>
              <p:nvPr/>
            </p:nvCxnSpPr>
            <p:spPr bwMode="auto">
              <a:xfrm flipH="1">
                <a:off x="1294758" y="3856657"/>
                <a:ext cx="330011" cy="68495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Connettore 1 223"/>
              <p:cNvCxnSpPr/>
              <p:nvPr/>
            </p:nvCxnSpPr>
            <p:spPr bwMode="auto">
              <a:xfrm flipH="1">
                <a:off x="1136476" y="4545303"/>
                <a:ext cx="120614" cy="7953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5" name="Connettore 1 224"/>
              <p:cNvCxnSpPr/>
              <p:nvPr/>
            </p:nvCxnSpPr>
            <p:spPr bwMode="auto">
              <a:xfrm>
                <a:off x="1155145" y="5340671"/>
                <a:ext cx="496238" cy="7013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Connettore 1 225"/>
              <p:cNvCxnSpPr/>
              <p:nvPr/>
            </p:nvCxnSpPr>
            <p:spPr bwMode="auto">
              <a:xfrm>
                <a:off x="1669181" y="6042067"/>
                <a:ext cx="496238" cy="5402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Connettore 1 226"/>
              <p:cNvCxnSpPr/>
              <p:nvPr/>
            </p:nvCxnSpPr>
            <p:spPr bwMode="auto">
              <a:xfrm flipH="1" flipV="1">
                <a:off x="5167279" y="5642538"/>
                <a:ext cx="609823" cy="49021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Connettore 1 227"/>
              <p:cNvCxnSpPr/>
              <p:nvPr/>
            </p:nvCxnSpPr>
            <p:spPr bwMode="auto">
              <a:xfrm flipH="1" flipV="1">
                <a:off x="4478996" y="5587367"/>
                <a:ext cx="484079" cy="65890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Connettore 1 228"/>
              <p:cNvCxnSpPr/>
              <p:nvPr/>
            </p:nvCxnSpPr>
            <p:spPr bwMode="auto">
              <a:xfrm flipH="1" flipV="1">
                <a:off x="3853171" y="5802349"/>
                <a:ext cx="1109904" cy="44392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0" name="Connettore 1 229"/>
              <p:cNvCxnSpPr/>
              <p:nvPr/>
            </p:nvCxnSpPr>
            <p:spPr bwMode="auto">
              <a:xfrm flipH="1" flipV="1">
                <a:off x="3866488" y="5800982"/>
                <a:ext cx="297529" cy="6317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1" name="Connettore 1 230"/>
              <p:cNvCxnSpPr/>
              <p:nvPr/>
            </p:nvCxnSpPr>
            <p:spPr bwMode="auto">
              <a:xfrm flipV="1">
                <a:off x="3524771" y="5800982"/>
                <a:ext cx="323960" cy="6317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2" name="Connettore 1 231"/>
              <p:cNvCxnSpPr/>
              <p:nvPr/>
            </p:nvCxnSpPr>
            <p:spPr bwMode="auto">
              <a:xfrm flipH="1" flipV="1">
                <a:off x="3017638" y="5800982"/>
                <a:ext cx="469451" cy="64763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3" name="Connettore 1 232"/>
              <p:cNvCxnSpPr/>
              <p:nvPr/>
            </p:nvCxnSpPr>
            <p:spPr bwMode="auto">
              <a:xfrm flipV="1">
                <a:off x="2841133" y="5777274"/>
                <a:ext cx="146156" cy="7353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4" name="Connettore 1 233"/>
              <p:cNvCxnSpPr/>
              <p:nvPr/>
            </p:nvCxnSpPr>
            <p:spPr bwMode="auto">
              <a:xfrm flipH="1" flipV="1">
                <a:off x="2427453" y="5855620"/>
                <a:ext cx="374161" cy="7058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5" name="Connettore 1 234"/>
              <p:cNvCxnSpPr/>
              <p:nvPr/>
            </p:nvCxnSpPr>
            <p:spPr bwMode="auto">
              <a:xfrm flipH="1" flipV="1">
                <a:off x="2449849" y="5251938"/>
                <a:ext cx="586573" cy="5504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6" name="Connettore 1 235"/>
              <p:cNvCxnSpPr/>
              <p:nvPr/>
            </p:nvCxnSpPr>
            <p:spPr bwMode="auto">
              <a:xfrm flipH="1" flipV="1">
                <a:off x="1883227" y="5100954"/>
                <a:ext cx="544226" cy="7546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7" name="Connettore 1 236"/>
              <p:cNvCxnSpPr/>
              <p:nvPr/>
            </p:nvCxnSpPr>
            <p:spPr bwMode="auto">
              <a:xfrm flipH="1">
                <a:off x="2449849" y="5800982"/>
                <a:ext cx="660445" cy="901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Connettore 1 237"/>
              <p:cNvCxnSpPr/>
              <p:nvPr/>
            </p:nvCxnSpPr>
            <p:spPr bwMode="auto">
              <a:xfrm flipH="1" flipV="1">
                <a:off x="3036422" y="5225252"/>
                <a:ext cx="73872" cy="5471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Connettore 1 238"/>
              <p:cNvCxnSpPr/>
              <p:nvPr/>
            </p:nvCxnSpPr>
            <p:spPr bwMode="auto">
              <a:xfrm>
                <a:off x="3110294" y="5219628"/>
                <a:ext cx="822884" cy="58272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Connettore 1 239"/>
              <p:cNvCxnSpPr/>
              <p:nvPr/>
            </p:nvCxnSpPr>
            <p:spPr bwMode="auto">
              <a:xfrm>
                <a:off x="3764488" y="4923386"/>
                <a:ext cx="168690" cy="85388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Connettore 1 240"/>
              <p:cNvCxnSpPr/>
              <p:nvPr/>
            </p:nvCxnSpPr>
            <p:spPr bwMode="auto">
              <a:xfrm>
                <a:off x="4341748" y="5032120"/>
                <a:ext cx="648125" cy="3112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2" name="Connettore 1 241"/>
              <p:cNvCxnSpPr/>
              <p:nvPr/>
            </p:nvCxnSpPr>
            <p:spPr bwMode="auto">
              <a:xfrm flipH="1" flipV="1">
                <a:off x="4332707" y="4066043"/>
                <a:ext cx="9041" cy="10127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3" name="Connettore 1 242"/>
              <p:cNvCxnSpPr/>
              <p:nvPr/>
            </p:nvCxnSpPr>
            <p:spPr bwMode="auto">
              <a:xfrm flipH="1" flipV="1">
                <a:off x="4989873" y="4408437"/>
                <a:ext cx="38989" cy="5865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4" name="Connettore 1 243"/>
              <p:cNvCxnSpPr/>
              <p:nvPr/>
            </p:nvCxnSpPr>
            <p:spPr bwMode="auto">
              <a:xfrm flipV="1">
                <a:off x="3110295" y="4390680"/>
                <a:ext cx="458868" cy="8795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5" name="Connettore 1 244"/>
              <p:cNvCxnSpPr/>
              <p:nvPr/>
            </p:nvCxnSpPr>
            <p:spPr bwMode="auto">
              <a:xfrm flipH="1" flipV="1">
                <a:off x="5495552" y="3942321"/>
                <a:ext cx="220082" cy="98106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6" name="Connettore 1 245"/>
              <p:cNvCxnSpPr/>
              <p:nvPr/>
            </p:nvCxnSpPr>
            <p:spPr bwMode="auto">
              <a:xfrm flipV="1">
                <a:off x="5852398" y="5056562"/>
                <a:ext cx="577759" cy="4635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7" name="Ovale 246"/>
              <p:cNvSpPr/>
              <p:nvPr/>
            </p:nvSpPr>
            <p:spPr bwMode="auto">
              <a:xfrm>
                <a:off x="1482735" y="3846742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48" name="Ovale 247"/>
              <p:cNvSpPr/>
              <p:nvPr/>
            </p:nvSpPr>
            <p:spPr bwMode="auto">
              <a:xfrm>
                <a:off x="2645808" y="3795826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49" name="Ovale 248"/>
              <p:cNvSpPr/>
              <p:nvPr/>
            </p:nvSpPr>
            <p:spPr bwMode="auto">
              <a:xfrm>
                <a:off x="2485996" y="4470586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0" name="Ovale 249"/>
              <p:cNvSpPr/>
              <p:nvPr/>
            </p:nvSpPr>
            <p:spPr bwMode="auto">
              <a:xfrm>
                <a:off x="1811236" y="4346288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1" name="Ovale 250"/>
              <p:cNvSpPr/>
              <p:nvPr/>
            </p:nvSpPr>
            <p:spPr bwMode="auto">
              <a:xfrm>
                <a:off x="1092084" y="4346288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2" name="Ovale 251"/>
              <p:cNvSpPr/>
              <p:nvPr/>
            </p:nvSpPr>
            <p:spPr bwMode="auto">
              <a:xfrm>
                <a:off x="1003300" y="5127589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3" name="Ovale 252"/>
              <p:cNvSpPr/>
              <p:nvPr/>
            </p:nvSpPr>
            <p:spPr bwMode="auto">
              <a:xfrm>
                <a:off x="1669181" y="492338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4" name="Ovale 253"/>
              <p:cNvSpPr/>
              <p:nvPr/>
            </p:nvSpPr>
            <p:spPr bwMode="auto">
              <a:xfrm>
                <a:off x="2290671" y="5118711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5" name="Ovale 254"/>
              <p:cNvSpPr/>
              <p:nvPr/>
            </p:nvSpPr>
            <p:spPr bwMode="auto">
              <a:xfrm>
                <a:off x="2246279" y="5686930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6" name="Ovale 255"/>
              <p:cNvSpPr/>
              <p:nvPr/>
            </p:nvSpPr>
            <p:spPr bwMode="auto">
              <a:xfrm>
                <a:off x="1456099" y="583786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7" name="Ovale 256"/>
              <p:cNvSpPr/>
              <p:nvPr/>
            </p:nvSpPr>
            <p:spPr bwMode="auto">
              <a:xfrm>
                <a:off x="1944412" y="6370568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8" name="Ovale 257"/>
              <p:cNvSpPr/>
              <p:nvPr/>
            </p:nvSpPr>
            <p:spPr bwMode="auto">
              <a:xfrm>
                <a:off x="2636929" y="6370568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9" name="Ovale 258"/>
              <p:cNvSpPr/>
              <p:nvPr/>
            </p:nvSpPr>
            <p:spPr bwMode="auto">
              <a:xfrm>
                <a:off x="2858890" y="5624781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0" name="Ovale 259"/>
              <p:cNvSpPr/>
              <p:nvPr/>
            </p:nvSpPr>
            <p:spPr bwMode="auto">
              <a:xfrm>
                <a:off x="2921039" y="5047684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1" name="Ovale 260"/>
              <p:cNvSpPr/>
              <p:nvPr/>
            </p:nvSpPr>
            <p:spPr bwMode="auto">
              <a:xfrm>
                <a:off x="3578042" y="480796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2" name="Ovale 261"/>
              <p:cNvSpPr/>
              <p:nvPr/>
            </p:nvSpPr>
            <p:spPr bwMode="auto">
              <a:xfrm>
                <a:off x="3409352" y="4213112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3" name="Ovale 262"/>
              <p:cNvSpPr/>
              <p:nvPr/>
            </p:nvSpPr>
            <p:spPr bwMode="auto">
              <a:xfrm>
                <a:off x="4164017" y="396451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4" name="Ovale 263"/>
              <p:cNvSpPr/>
              <p:nvPr/>
            </p:nvSpPr>
            <p:spPr bwMode="auto">
              <a:xfrm>
                <a:off x="4146260" y="4878994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5" name="Ovale 264"/>
              <p:cNvSpPr/>
              <p:nvPr/>
            </p:nvSpPr>
            <p:spPr bwMode="auto">
              <a:xfrm>
                <a:off x="4323829" y="5447212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6" name="Ovale 265"/>
              <p:cNvSpPr/>
              <p:nvPr/>
            </p:nvSpPr>
            <p:spPr bwMode="auto">
              <a:xfrm>
                <a:off x="4963075" y="550048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7" name="Ovale 266"/>
              <p:cNvSpPr/>
              <p:nvPr/>
            </p:nvSpPr>
            <p:spPr bwMode="auto">
              <a:xfrm>
                <a:off x="4767750" y="605140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8" name="Ovale 267"/>
              <p:cNvSpPr/>
              <p:nvPr/>
            </p:nvSpPr>
            <p:spPr bwMode="auto">
              <a:xfrm>
                <a:off x="3711218" y="562478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9" name="Ovale 268"/>
              <p:cNvSpPr/>
              <p:nvPr/>
            </p:nvSpPr>
            <p:spPr bwMode="auto">
              <a:xfrm>
                <a:off x="3293932" y="6264027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0" name="Ovale 269"/>
              <p:cNvSpPr/>
              <p:nvPr/>
            </p:nvSpPr>
            <p:spPr bwMode="auto">
              <a:xfrm>
                <a:off x="4013084" y="6281784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1" name="Ovale 270"/>
              <p:cNvSpPr/>
              <p:nvPr/>
            </p:nvSpPr>
            <p:spPr bwMode="auto">
              <a:xfrm>
                <a:off x="5602321" y="589113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2" name="Ovale 271"/>
              <p:cNvSpPr/>
              <p:nvPr/>
            </p:nvSpPr>
            <p:spPr bwMode="auto">
              <a:xfrm>
                <a:off x="6490163" y="5607024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3" name="Ovale 272"/>
              <p:cNvSpPr/>
              <p:nvPr/>
            </p:nvSpPr>
            <p:spPr bwMode="auto">
              <a:xfrm>
                <a:off x="6206054" y="4861237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4" name="Ovale 273"/>
              <p:cNvSpPr/>
              <p:nvPr/>
            </p:nvSpPr>
            <p:spPr bwMode="auto">
              <a:xfrm>
                <a:off x="5655592" y="528740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5" name="Ovale 274"/>
              <p:cNvSpPr/>
              <p:nvPr/>
            </p:nvSpPr>
            <p:spPr bwMode="auto">
              <a:xfrm>
                <a:off x="4856534" y="4870115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6" name="Ovale 275"/>
              <p:cNvSpPr/>
              <p:nvPr/>
            </p:nvSpPr>
            <p:spPr bwMode="auto">
              <a:xfrm>
                <a:off x="4812142" y="424862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7" name="Ovale 276"/>
              <p:cNvSpPr/>
              <p:nvPr/>
            </p:nvSpPr>
            <p:spPr bwMode="auto">
              <a:xfrm>
                <a:off x="5335969" y="3795826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8" name="Ovale 277"/>
              <p:cNvSpPr/>
              <p:nvPr/>
            </p:nvSpPr>
            <p:spPr bwMode="auto">
              <a:xfrm>
                <a:off x="6152783" y="4053300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9" name="Ovale 278"/>
              <p:cNvSpPr/>
              <p:nvPr/>
            </p:nvSpPr>
            <p:spPr bwMode="auto">
              <a:xfrm>
                <a:off x="5531294" y="4692547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cxnSp>
            <p:nvCxnSpPr>
              <p:cNvPr id="280" name="Connettore 1 279"/>
              <p:cNvCxnSpPr>
                <a:endCxn id="145" idx="0"/>
              </p:cNvCxnSpPr>
              <p:nvPr/>
            </p:nvCxnSpPr>
            <p:spPr bwMode="auto">
              <a:xfrm flipV="1">
                <a:off x="2975611" y="3202254"/>
                <a:ext cx="716581" cy="77370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9" name="Rettangolo 148"/>
            <p:cNvSpPr/>
            <p:nvPr/>
          </p:nvSpPr>
          <p:spPr bwMode="auto">
            <a:xfrm flipH="1">
              <a:off x="1054100" y="3911008"/>
              <a:ext cx="368300" cy="686392"/>
            </a:xfrm>
            <a:prstGeom prst="rect">
              <a:avLst/>
            </a:prstGeom>
            <a:blipFill rotWithShape="1"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464" b="100000" l="0" r="90278">
                            <a14:foregroundMark x1="44444" y1="56250" x2="44444" y2="5625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0" name="Rettangolo 149"/>
            <p:cNvSpPr/>
            <p:nvPr/>
          </p:nvSpPr>
          <p:spPr bwMode="auto">
            <a:xfrm flipH="1">
              <a:off x="1460500" y="3415708"/>
              <a:ext cx="342900" cy="686392"/>
            </a:xfrm>
            <a:prstGeom prst="rect">
              <a:avLst/>
            </a:prstGeom>
            <a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464" b="100000" l="0" r="100000">
                            <a14:foregroundMark x1="47761" y1="50893" x2="47761" y2="5089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1" name="Rettangolo 150"/>
            <p:cNvSpPr/>
            <p:nvPr/>
          </p:nvSpPr>
          <p:spPr bwMode="auto">
            <a:xfrm flipH="1">
              <a:off x="1892300" y="3872908"/>
              <a:ext cx="317500" cy="686392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2" name="Rettangolo 151"/>
            <p:cNvSpPr/>
            <p:nvPr/>
          </p:nvSpPr>
          <p:spPr bwMode="auto">
            <a:xfrm flipH="1">
              <a:off x="2616200" y="34036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3" name="Rettangolo 152"/>
            <p:cNvSpPr/>
            <p:nvPr/>
          </p:nvSpPr>
          <p:spPr bwMode="auto">
            <a:xfrm flipH="1">
              <a:off x="1003300" y="4749800"/>
              <a:ext cx="304800" cy="673100"/>
            </a:xfrm>
            <a:prstGeom prst="rect">
              <a:avLst/>
            </a:prstGeom>
            <a:blipFill rotWithShape="1">
              <a:blip r:embed="rId13" cstate="email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99091" l="0" r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4" name="Rettangolo 153"/>
            <p:cNvSpPr/>
            <p:nvPr/>
          </p:nvSpPr>
          <p:spPr bwMode="auto">
            <a:xfrm flipH="1">
              <a:off x="1511300" y="5473700"/>
              <a:ext cx="279400" cy="673100"/>
            </a:xfrm>
            <a:prstGeom prst="rect">
              <a:avLst/>
            </a:prstGeom>
            <a:blipFill rotWithShape="1">
              <a:blip r:embed="rId15" cstate="email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99091" l="0" r="100000">
                            <a14:foregroundMark x1="62963" y1="57273" x2="62963" y2="5727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5" name="Rettangolo 154"/>
            <p:cNvSpPr/>
            <p:nvPr/>
          </p:nvSpPr>
          <p:spPr bwMode="auto">
            <a:xfrm flipH="1">
              <a:off x="1676400" y="4559300"/>
              <a:ext cx="292100" cy="673100"/>
            </a:xfrm>
            <a:prstGeom prst="rect">
              <a:avLst/>
            </a:prstGeom>
            <a:blipFill rotWithShape="1"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99091" l="0" r="100000">
                            <a14:foregroundMark x1="61404" y1="40000" x2="61404" y2="4000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6" name="Rettangolo 155"/>
            <p:cNvSpPr/>
            <p:nvPr/>
          </p:nvSpPr>
          <p:spPr bwMode="auto">
            <a:xfrm flipH="1">
              <a:off x="3365500" y="3860800"/>
              <a:ext cx="381000" cy="673100"/>
            </a:xfrm>
            <a:prstGeom prst="rect">
              <a:avLst/>
            </a:prstGeom>
            <a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7" name="Rettangolo 156"/>
            <p:cNvSpPr/>
            <p:nvPr/>
          </p:nvSpPr>
          <p:spPr bwMode="auto">
            <a:xfrm>
              <a:off x="5676900" y="4940300"/>
              <a:ext cx="381000" cy="673100"/>
            </a:xfrm>
            <a:prstGeom prst="rect">
              <a:avLst/>
            </a:prstGeom>
            <a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8" name="Rettangolo 157"/>
            <p:cNvSpPr/>
            <p:nvPr/>
          </p:nvSpPr>
          <p:spPr bwMode="auto">
            <a:xfrm>
              <a:off x="3728864" y="5267300"/>
              <a:ext cx="355600" cy="647700"/>
            </a:xfrm>
            <a:prstGeom prst="rect">
              <a:avLst/>
            </a:prstGeom>
            <a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9" name="Rettangolo 158"/>
            <p:cNvSpPr/>
            <p:nvPr/>
          </p:nvSpPr>
          <p:spPr bwMode="auto">
            <a:xfrm flipH="1">
              <a:off x="4902200" y="4457108"/>
              <a:ext cx="317500" cy="686392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0" name="Rettangolo 159"/>
            <p:cNvSpPr/>
            <p:nvPr/>
          </p:nvSpPr>
          <p:spPr bwMode="auto">
            <a:xfrm>
              <a:off x="4838700" y="38735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1" name="Rettangolo 160"/>
            <p:cNvSpPr/>
            <p:nvPr/>
          </p:nvSpPr>
          <p:spPr bwMode="auto">
            <a:xfrm>
              <a:off x="6540500" y="52197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2" name="Rettangolo 161"/>
            <p:cNvSpPr/>
            <p:nvPr/>
          </p:nvSpPr>
          <p:spPr bwMode="auto">
            <a:xfrm flipH="1">
              <a:off x="3619500" y="4457700"/>
              <a:ext cx="279400" cy="673100"/>
            </a:xfrm>
            <a:prstGeom prst="rect">
              <a:avLst/>
            </a:prstGeom>
            <a:blipFill rotWithShape="1">
              <a:blip r:embed="rId15" cstate="email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0" b="99091" l="0" r="100000">
                            <a14:foregroundMark x1="62963" y1="57273" x2="62963" y2="5727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3" name="Rettangolo 162"/>
            <p:cNvSpPr/>
            <p:nvPr/>
          </p:nvSpPr>
          <p:spPr bwMode="auto">
            <a:xfrm>
              <a:off x="5372100" y="3441700"/>
              <a:ext cx="292100" cy="673100"/>
            </a:xfrm>
            <a:prstGeom prst="rect">
              <a:avLst/>
            </a:prstGeom>
            <a:blipFill rotWithShape="1"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0" b="99091" l="0" r="100000">
                            <a14:foregroundMark x1="61404" y1="40000" x2="61404" y2="4000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4" name="Rettangolo 163"/>
            <p:cNvSpPr/>
            <p:nvPr/>
          </p:nvSpPr>
          <p:spPr bwMode="auto">
            <a:xfrm flipH="1">
              <a:off x="4381500" y="5080000"/>
              <a:ext cx="304800" cy="673100"/>
            </a:xfrm>
            <a:prstGeom prst="rect">
              <a:avLst/>
            </a:prstGeom>
            <a:blipFill rotWithShape="1">
              <a:blip r:embed="rId13" cstate="email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ackgroundRemoval t="0" b="99091" l="0" r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5" name="Rettangolo 164"/>
            <p:cNvSpPr/>
            <p:nvPr/>
          </p:nvSpPr>
          <p:spPr bwMode="auto">
            <a:xfrm flipH="1">
              <a:off x="2641600" y="5969000"/>
              <a:ext cx="304800" cy="673100"/>
            </a:xfrm>
            <a:prstGeom prst="rect">
              <a:avLst/>
            </a:prstGeom>
            <a:blipFill rotWithShape="1">
              <a:blip r:embed="rId13" cstate="email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ackgroundRemoval t="0" b="99091" l="0" r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6" name="Rettangolo 165"/>
            <p:cNvSpPr/>
            <p:nvPr/>
          </p:nvSpPr>
          <p:spPr bwMode="auto">
            <a:xfrm flipH="1">
              <a:off x="2311400" y="4737100"/>
              <a:ext cx="279400" cy="673100"/>
            </a:xfrm>
            <a:prstGeom prst="rect">
              <a:avLst/>
            </a:prstGeom>
            <a:blipFill rotWithShape="1">
              <a:blip r:embed="rId15" cstate="email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99091" l="0" r="100000">
                            <a14:foregroundMark x1="62963" y1="57273" x2="62963" y2="5727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7" name="Rettangolo 166"/>
            <p:cNvSpPr/>
            <p:nvPr/>
          </p:nvSpPr>
          <p:spPr bwMode="auto">
            <a:xfrm flipH="1">
              <a:off x="2916064" y="4708500"/>
              <a:ext cx="355600" cy="647700"/>
            </a:xfrm>
            <a:prstGeom prst="rect">
              <a:avLst/>
            </a:prstGeom>
            <a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8" name="Rettangolo 167"/>
            <p:cNvSpPr/>
            <p:nvPr/>
          </p:nvSpPr>
          <p:spPr bwMode="auto">
            <a:xfrm>
              <a:off x="2527300" y="4114800"/>
              <a:ext cx="381000" cy="673100"/>
            </a:xfrm>
            <a:prstGeom prst="rect">
              <a:avLst/>
            </a:prstGeom>
            <a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9" name="Rettangolo 168"/>
            <p:cNvSpPr/>
            <p:nvPr/>
          </p:nvSpPr>
          <p:spPr bwMode="auto">
            <a:xfrm>
              <a:off x="2235200" y="52578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0" name="Rettangolo 169"/>
            <p:cNvSpPr/>
            <p:nvPr/>
          </p:nvSpPr>
          <p:spPr bwMode="auto">
            <a:xfrm flipH="1">
              <a:off x="2806700" y="5193708"/>
              <a:ext cx="317500" cy="686392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1" name="Rettangolo 170"/>
            <p:cNvSpPr/>
            <p:nvPr/>
          </p:nvSpPr>
          <p:spPr bwMode="auto">
            <a:xfrm flipH="1">
              <a:off x="1968500" y="60071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2" name="Rettangolo 171"/>
            <p:cNvSpPr/>
            <p:nvPr/>
          </p:nvSpPr>
          <p:spPr bwMode="auto">
            <a:xfrm flipH="1">
              <a:off x="4147964" y="3578200"/>
              <a:ext cx="355600" cy="647700"/>
            </a:xfrm>
            <a:prstGeom prst="rect">
              <a:avLst/>
            </a:prstGeom>
            <a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3" name="Rettangolo 172"/>
            <p:cNvSpPr/>
            <p:nvPr/>
          </p:nvSpPr>
          <p:spPr bwMode="auto">
            <a:xfrm>
              <a:off x="4229100" y="45339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4" name="Rettangolo 173"/>
            <p:cNvSpPr/>
            <p:nvPr/>
          </p:nvSpPr>
          <p:spPr bwMode="auto">
            <a:xfrm flipH="1">
              <a:off x="3975100" y="59309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5" name="Rettangolo 174"/>
            <p:cNvSpPr/>
            <p:nvPr/>
          </p:nvSpPr>
          <p:spPr bwMode="auto">
            <a:xfrm flipH="1">
              <a:off x="6223000" y="3580808"/>
              <a:ext cx="317500" cy="686392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6" name="Rettangolo 175"/>
            <p:cNvSpPr/>
            <p:nvPr/>
          </p:nvSpPr>
          <p:spPr bwMode="auto">
            <a:xfrm>
              <a:off x="5557664" y="4302100"/>
              <a:ext cx="355600" cy="647700"/>
            </a:xfrm>
            <a:prstGeom prst="rect">
              <a:avLst/>
            </a:prstGeom>
            <a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7" name="Rettangolo 176"/>
            <p:cNvSpPr/>
            <p:nvPr/>
          </p:nvSpPr>
          <p:spPr bwMode="auto">
            <a:xfrm>
              <a:off x="4960764" y="5127600"/>
              <a:ext cx="355600" cy="647700"/>
            </a:xfrm>
            <a:prstGeom prst="rect">
              <a:avLst/>
            </a:prstGeom>
            <a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8" name="Rettangolo 177"/>
            <p:cNvSpPr/>
            <p:nvPr/>
          </p:nvSpPr>
          <p:spPr bwMode="auto">
            <a:xfrm flipH="1">
              <a:off x="5600700" y="5473108"/>
              <a:ext cx="342900" cy="686392"/>
            </a:xfrm>
            <a:prstGeom prst="rect">
              <a:avLst/>
            </a:prstGeom>
            <a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33">
                        <a14:imgEffect>
                          <a14:backgroundRemoval t="4464" b="100000" l="0" r="100000">
                            <a14:foregroundMark x1="47761" y1="50893" x2="47761" y2="5089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9" name="Rettangolo 178"/>
            <p:cNvSpPr/>
            <p:nvPr/>
          </p:nvSpPr>
          <p:spPr bwMode="auto">
            <a:xfrm flipH="1">
              <a:off x="6210300" y="4393608"/>
              <a:ext cx="342900" cy="686392"/>
            </a:xfrm>
            <a:prstGeom prst="rect">
              <a:avLst/>
            </a:prstGeom>
            <a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33">
                        <a14:imgEffect>
                          <a14:backgroundRemoval t="4464" b="100000" l="0" r="100000">
                            <a14:foregroundMark x1="47761" y1="50893" x2="47761" y2="5089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0" name="Rettangolo 179"/>
            <p:cNvSpPr/>
            <p:nvPr/>
          </p:nvSpPr>
          <p:spPr bwMode="auto">
            <a:xfrm>
              <a:off x="3327400" y="5867400"/>
              <a:ext cx="292100" cy="673100"/>
            </a:xfrm>
            <a:prstGeom prst="rect">
              <a:avLst/>
            </a:prstGeom>
            <a:blipFill rotWithShape="1"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0" b="99091" l="0" r="100000">
                            <a14:foregroundMark x1="61404" y1="40000" x2="61404" y2="4000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1" name="Rettangolo 180"/>
            <p:cNvSpPr/>
            <p:nvPr/>
          </p:nvSpPr>
          <p:spPr bwMode="auto">
            <a:xfrm flipH="1">
              <a:off x="4724400" y="5689600"/>
              <a:ext cx="381000" cy="673100"/>
            </a:xfrm>
            <a:prstGeom prst="rect">
              <a:avLst/>
            </a:prstGeom>
            <a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pic>
        <p:nvPicPr>
          <p:cNvPr id="143" name="Immagine 142" descr="logo_unioncamere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700" y="635000"/>
            <a:ext cx="2641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8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313" y="196950"/>
            <a:ext cx="8571287" cy="450750"/>
          </a:xfrm>
        </p:spPr>
        <p:txBody>
          <a:bodyPr/>
          <a:lstStyle/>
          <a:p>
            <a:r>
              <a:rPr lang="it-IT" b="1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L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a fiducia in chi si rimbocca le maniche</a:t>
            </a:r>
            <a:endParaRPr lang="it-IT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0200" y="689402"/>
            <a:ext cx="6921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>
                <a:latin typeface="Century Gothic"/>
                <a:cs typeface="Century Gothic"/>
              </a:rPr>
              <a:t>Qual è</a:t>
            </a:r>
            <a:r>
              <a:rPr lang="it-IT" sz="1600" i="1" dirty="0" smtClean="0">
                <a:latin typeface="Century Gothic"/>
                <a:cs typeface="Century Gothic"/>
              </a:rPr>
              <a:t> </a:t>
            </a:r>
            <a:r>
              <a:rPr lang="it-IT" sz="1600" i="1" dirty="0">
                <a:latin typeface="Century Gothic"/>
                <a:cs typeface="Century Gothic"/>
              </a:rPr>
              <a:t>il suo grado di fiducia nei seguenti </a:t>
            </a:r>
            <a:r>
              <a:rPr lang="it-IT" sz="1600" i="1" dirty="0" smtClean="0">
                <a:latin typeface="Century Gothic"/>
                <a:cs typeface="Century Gothic"/>
              </a:rPr>
              <a:t>soggetti*?</a:t>
            </a:r>
            <a:endParaRPr lang="it-IT" sz="1600" i="1" dirty="0">
              <a:latin typeface="Century Gothic"/>
              <a:cs typeface="Century Gothic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77800" y="6476424"/>
            <a:ext cx="694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Century Gothic"/>
                <a:cs typeface="Century Gothic"/>
              </a:rPr>
              <a:t>Dati espressi in %. Possibili più risposte.</a:t>
            </a:r>
            <a:endParaRPr lang="it-IT" sz="1200" i="1" dirty="0">
              <a:latin typeface="Century Gothic"/>
              <a:cs typeface="Century Gothic"/>
            </a:endParaRPr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3460791682"/>
              </p:ext>
            </p:extLst>
          </p:nvPr>
        </p:nvGraphicFramePr>
        <p:xfrm>
          <a:off x="1447800" y="952500"/>
          <a:ext cx="7721600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Connettore 1 17"/>
          <p:cNvCxnSpPr/>
          <p:nvPr/>
        </p:nvCxnSpPr>
        <p:spPr bwMode="auto">
          <a:xfrm>
            <a:off x="990600" y="1549400"/>
            <a:ext cx="817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>
            <a:off x="990600" y="2404260"/>
            <a:ext cx="817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ttore 1 21"/>
          <p:cNvCxnSpPr/>
          <p:nvPr/>
        </p:nvCxnSpPr>
        <p:spPr bwMode="auto">
          <a:xfrm>
            <a:off x="990600" y="1976830"/>
            <a:ext cx="817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ttore 1 24"/>
          <p:cNvCxnSpPr/>
          <p:nvPr/>
        </p:nvCxnSpPr>
        <p:spPr bwMode="auto">
          <a:xfrm>
            <a:off x="990600" y="2831690"/>
            <a:ext cx="817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ttore 1 26"/>
          <p:cNvCxnSpPr/>
          <p:nvPr/>
        </p:nvCxnSpPr>
        <p:spPr bwMode="auto">
          <a:xfrm>
            <a:off x="990600" y="3259120"/>
            <a:ext cx="817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ttore 1 30"/>
          <p:cNvCxnSpPr/>
          <p:nvPr/>
        </p:nvCxnSpPr>
        <p:spPr bwMode="auto">
          <a:xfrm>
            <a:off x="990600" y="3686550"/>
            <a:ext cx="817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ttore 1 31"/>
          <p:cNvCxnSpPr/>
          <p:nvPr/>
        </p:nvCxnSpPr>
        <p:spPr bwMode="auto">
          <a:xfrm>
            <a:off x="990600" y="4113980"/>
            <a:ext cx="817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ttore 1 32"/>
          <p:cNvCxnSpPr/>
          <p:nvPr/>
        </p:nvCxnSpPr>
        <p:spPr bwMode="auto">
          <a:xfrm>
            <a:off x="990600" y="4541410"/>
            <a:ext cx="817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ttore 1 34"/>
          <p:cNvCxnSpPr/>
          <p:nvPr/>
        </p:nvCxnSpPr>
        <p:spPr bwMode="auto">
          <a:xfrm>
            <a:off x="990600" y="4968840"/>
            <a:ext cx="817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nettore 1 35"/>
          <p:cNvCxnSpPr/>
          <p:nvPr/>
        </p:nvCxnSpPr>
        <p:spPr bwMode="auto">
          <a:xfrm>
            <a:off x="990600" y="5396270"/>
            <a:ext cx="817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nettore 1 37"/>
          <p:cNvCxnSpPr/>
          <p:nvPr/>
        </p:nvCxnSpPr>
        <p:spPr bwMode="auto">
          <a:xfrm>
            <a:off x="990600" y="5823702"/>
            <a:ext cx="817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CasellaDiTesto 25"/>
          <p:cNvSpPr txBox="1"/>
          <p:nvPr/>
        </p:nvSpPr>
        <p:spPr>
          <a:xfrm>
            <a:off x="266700" y="6261100"/>
            <a:ext cx="41275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*RISPONDONO I CITTADINI.</a:t>
            </a:r>
            <a:endParaRPr lang="it-IT" sz="1200" b="1" i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805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313" y="196950"/>
            <a:ext cx="8571287" cy="450750"/>
          </a:xfrm>
        </p:spPr>
        <p:txBody>
          <a:bodyPr/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FIDUCIA ENTI</a:t>
            </a:r>
            <a:r>
              <a:rPr lang="it-IT" dirty="0" smtClean="0">
                <a:latin typeface="Century Gothic"/>
                <a:cs typeface="Century Gothic"/>
              </a:rPr>
              <a:t>: prime le camere di commercio</a:t>
            </a:r>
            <a:endParaRPr lang="it-IT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0200" y="689402"/>
            <a:ext cx="6921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>
                <a:latin typeface="Century Gothic"/>
                <a:cs typeface="Century Gothic"/>
              </a:rPr>
              <a:t>Qual è</a:t>
            </a:r>
            <a:r>
              <a:rPr lang="it-IT" sz="1600" i="1" dirty="0" smtClean="0">
                <a:latin typeface="Century Gothic"/>
                <a:cs typeface="Century Gothic"/>
              </a:rPr>
              <a:t> </a:t>
            </a:r>
            <a:r>
              <a:rPr lang="it-IT" sz="1600" i="1" dirty="0">
                <a:latin typeface="Century Gothic"/>
                <a:cs typeface="Century Gothic"/>
              </a:rPr>
              <a:t>il suo grado di fiducia nei seguenti </a:t>
            </a:r>
            <a:r>
              <a:rPr lang="it-IT" sz="1600" i="1" dirty="0" smtClean="0">
                <a:latin typeface="Century Gothic"/>
                <a:cs typeface="Century Gothic"/>
              </a:rPr>
              <a:t>soggetti*?</a:t>
            </a:r>
            <a:endParaRPr lang="it-IT" sz="1600" i="1" dirty="0">
              <a:latin typeface="Century Gothic"/>
              <a:cs typeface="Century Gothic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77800" y="6476424"/>
            <a:ext cx="694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Century Gothic"/>
                <a:cs typeface="Century Gothic"/>
              </a:rPr>
              <a:t>Dati espressi in %. Possibili più risposte.</a:t>
            </a:r>
            <a:endParaRPr lang="it-IT" sz="1200" i="1" dirty="0">
              <a:latin typeface="Century Gothic"/>
              <a:cs typeface="Century Gothic"/>
            </a:endParaRPr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3393503775"/>
              </p:ext>
            </p:extLst>
          </p:nvPr>
        </p:nvGraphicFramePr>
        <p:xfrm>
          <a:off x="1447800" y="952500"/>
          <a:ext cx="7721600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Connettore 1 17"/>
          <p:cNvCxnSpPr/>
          <p:nvPr/>
        </p:nvCxnSpPr>
        <p:spPr bwMode="auto">
          <a:xfrm>
            <a:off x="1028700" y="1854200"/>
            <a:ext cx="817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>
            <a:off x="1028700" y="2584152"/>
            <a:ext cx="817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ttore 1 26"/>
          <p:cNvCxnSpPr/>
          <p:nvPr/>
        </p:nvCxnSpPr>
        <p:spPr bwMode="auto">
          <a:xfrm>
            <a:off x="1028700" y="3314104"/>
            <a:ext cx="817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ttore 1 31"/>
          <p:cNvCxnSpPr/>
          <p:nvPr/>
        </p:nvCxnSpPr>
        <p:spPr bwMode="auto">
          <a:xfrm>
            <a:off x="1028700" y="4044056"/>
            <a:ext cx="817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ttore 1 33"/>
          <p:cNvCxnSpPr/>
          <p:nvPr/>
        </p:nvCxnSpPr>
        <p:spPr bwMode="auto">
          <a:xfrm>
            <a:off x="1028700" y="4774008"/>
            <a:ext cx="817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nettore 1 37"/>
          <p:cNvCxnSpPr/>
          <p:nvPr/>
        </p:nvCxnSpPr>
        <p:spPr bwMode="auto">
          <a:xfrm>
            <a:off x="1028700" y="5503960"/>
            <a:ext cx="8178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CasellaDiTesto 25"/>
          <p:cNvSpPr txBox="1"/>
          <p:nvPr/>
        </p:nvSpPr>
        <p:spPr>
          <a:xfrm>
            <a:off x="266700" y="6261100"/>
            <a:ext cx="41275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*RISPONDONO I CITTADINI.</a:t>
            </a:r>
            <a:endParaRPr lang="it-IT" sz="1200" b="1" i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584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313" y="260450"/>
            <a:ext cx="8571287" cy="450750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GLI ATTORI DELLA CRESCITA. </a:t>
            </a:r>
            <a:r>
              <a:rPr lang="it-IT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Lavoratori e piccole imprese</a:t>
            </a:r>
            <a:endParaRPr lang="it-IT" sz="1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5600" y="689402"/>
            <a:ext cx="894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>
                <a:latin typeface="Century Gothic"/>
                <a:cs typeface="Century Gothic"/>
              </a:rPr>
              <a:t>A suo avviso</a:t>
            </a:r>
            <a:r>
              <a:rPr lang="it-IT" sz="1600" i="1" dirty="0" smtClean="0">
                <a:latin typeface="Century Gothic"/>
                <a:cs typeface="Century Gothic"/>
              </a:rPr>
              <a:t>, quali  soggetti stanno contribuendo alla </a:t>
            </a:r>
            <a:r>
              <a:rPr lang="it-IT" sz="1600" i="1" dirty="0">
                <a:latin typeface="Century Gothic"/>
                <a:cs typeface="Century Gothic"/>
              </a:rPr>
              <a:t>crescita del Paese</a:t>
            </a:r>
            <a:r>
              <a:rPr lang="it-IT" sz="1600" i="1" dirty="0" smtClean="0">
                <a:latin typeface="Century Gothic"/>
                <a:cs typeface="Century Gothic"/>
              </a:rPr>
              <a:t>?*</a:t>
            </a:r>
            <a:endParaRPr lang="it-IT" sz="1600" i="1" dirty="0">
              <a:latin typeface="Century Gothic"/>
              <a:cs typeface="Century Gothic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77800" y="6476424"/>
            <a:ext cx="694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Century Gothic"/>
                <a:cs typeface="Century Gothic"/>
              </a:rPr>
              <a:t>Dati espressi in %. Somma risposte positive. Possibili più risposte.</a:t>
            </a:r>
            <a:endParaRPr lang="it-IT" sz="1200" i="1" dirty="0">
              <a:latin typeface="Century Gothic"/>
              <a:cs typeface="Century Gothic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346920"/>
              </p:ext>
            </p:extLst>
          </p:nvPr>
        </p:nvGraphicFramePr>
        <p:xfrm>
          <a:off x="884766" y="1976965"/>
          <a:ext cx="8157634" cy="3208224"/>
        </p:xfrm>
        <a:graphic>
          <a:graphicData uri="http://schemas.openxmlformats.org/drawingml/2006/table">
            <a:tbl>
              <a:tblPr/>
              <a:tblGrid>
                <a:gridCol w="5683762"/>
                <a:gridCol w="2473872"/>
              </a:tblGrid>
              <a:tr h="53470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i lavoratori</a:t>
                      </a:r>
                    </a:p>
                  </a:txBody>
                  <a:tcPr marL="7971" marR="7971" marT="7971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78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3470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i piccoli imprenditori</a:t>
                      </a:r>
                    </a:p>
                  </a:txBody>
                  <a:tcPr marL="7971" marR="7971" marT="7971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75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3470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le nuove imprese appena nate (start up)</a:t>
                      </a:r>
                    </a:p>
                  </a:txBody>
                  <a:tcPr marL="7971" marR="7971" marT="7971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54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3470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i grandi imprenditori italiani</a:t>
                      </a:r>
                    </a:p>
                  </a:txBody>
                  <a:tcPr marL="7971" marR="7971" marT="7971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45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3470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le </a:t>
                      </a:r>
                      <a:r>
                        <a:rPr lang="it-IT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associazioni imprenditoriali</a:t>
                      </a:r>
                      <a:r>
                        <a:rPr lang="it-IT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 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35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3470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i sindacati</a:t>
                      </a:r>
                    </a:p>
                  </a:txBody>
                  <a:tcPr marL="7971" marR="7971" marT="7971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19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228600" y="6080036"/>
            <a:ext cx="7823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i="1" dirty="0" smtClean="0">
                <a:latin typeface="Century Gothic"/>
                <a:cs typeface="Century Gothic"/>
              </a:rPr>
              <a:t>*RISPONDONO I CITTADINI.</a:t>
            </a:r>
            <a:endParaRPr lang="it-IT" sz="1100" b="1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512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313" y="260450"/>
            <a:ext cx="8571287" cy="450750"/>
          </a:xfrm>
        </p:spPr>
        <p:txBody>
          <a:bodyPr/>
          <a:lstStyle/>
          <a:p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GLI ATTORI DELLA CRESCITA. </a:t>
            </a:r>
            <a:r>
              <a:rPr lang="it-IT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Camere di commercio e Comuni</a:t>
            </a:r>
            <a:endParaRPr lang="it-IT" sz="1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5600" y="689402"/>
            <a:ext cx="894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>
                <a:latin typeface="Century Gothic"/>
                <a:cs typeface="Century Gothic"/>
              </a:rPr>
              <a:t>A suo avviso</a:t>
            </a:r>
            <a:r>
              <a:rPr lang="it-IT" sz="1600" i="1" dirty="0" smtClean="0">
                <a:latin typeface="Century Gothic"/>
                <a:cs typeface="Century Gothic"/>
              </a:rPr>
              <a:t>, quali  soggetti stanno contribuendo alla </a:t>
            </a:r>
            <a:r>
              <a:rPr lang="it-IT" sz="1600" i="1" dirty="0">
                <a:latin typeface="Century Gothic"/>
                <a:cs typeface="Century Gothic"/>
              </a:rPr>
              <a:t>crescita del Paese</a:t>
            </a:r>
            <a:r>
              <a:rPr lang="it-IT" sz="1600" i="1" dirty="0" smtClean="0">
                <a:latin typeface="Century Gothic"/>
                <a:cs typeface="Century Gothic"/>
              </a:rPr>
              <a:t>?*</a:t>
            </a:r>
            <a:endParaRPr lang="it-IT" sz="1600" i="1" dirty="0">
              <a:latin typeface="Century Gothic"/>
              <a:cs typeface="Century Gothic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77800" y="6476424"/>
            <a:ext cx="694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Century Gothic"/>
                <a:cs typeface="Century Gothic"/>
              </a:rPr>
              <a:t>Dati espressi in %. Somma risposte positive. Possibili più risposte.</a:t>
            </a:r>
            <a:endParaRPr lang="it-IT" sz="1200" i="1" dirty="0">
              <a:latin typeface="Century Gothic"/>
              <a:cs typeface="Century Gothic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838578"/>
              </p:ext>
            </p:extLst>
          </p:nvPr>
        </p:nvGraphicFramePr>
        <p:xfrm>
          <a:off x="901700" y="1786465"/>
          <a:ext cx="8077200" cy="3469557"/>
        </p:xfrm>
        <a:graphic>
          <a:graphicData uri="http://schemas.openxmlformats.org/drawingml/2006/table">
            <a:tbl>
              <a:tblPr/>
              <a:tblGrid>
                <a:gridCol w="5627721"/>
                <a:gridCol w="2449479"/>
              </a:tblGrid>
              <a:tr h="39987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 Comuni</a:t>
                      </a:r>
                    </a:p>
                  </a:txBody>
                  <a:tcPr marL="7971" marR="7971" marT="7971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41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9987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le Camere di Commercio</a:t>
                      </a:r>
                    </a:p>
                  </a:txBody>
                  <a:tcPr marL="7971" marR="7971" marT="7971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36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9987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le Regioni</a:t>
                      </a:r>
                    </a:p>
                  </a:txBody>
                  <a:tcPr marL="7971" marR="7971" marT="7971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34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9987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 Ministeri</a:t>
                      </a:r>
                    </a:p>
                  </a:txBody>
                  <a:tcPr marL="7971" marR="7971" marT="7971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23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9987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la Banca d'Italia</a:t>
                      </a:r>
                    </a:p>
                  </a:txBody>
                  <a:tcPr marL="7971" marR="7971" marT="7971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22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9987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il Parlamento</a:t>
                      </a:r>
                    </a:p>
                  </a:txBody>
                  <a:tcPr marL="7971" marR="7971" marT="7971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19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9987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le banche</a:t>
                      </a:r>
                    </a:p>
                  </a:txBody>
                  <a:tcPr marL="7971" marR="7971" marT="7971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16</a:t>
                      </a:r>
                      <a:endParaRPr lang="it-IT" sz="3200" b="0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7971" marR="7971" marT="7971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228600" y="6080036"/>
            <a:ext cx="7823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i="1" dirty="0" smtClean="0">
                <a:latin typeface="Century Gothic"/>
                <a:cs typeface="Century Gothic"/>
              </a:rPr>
              <a:t>*RISPONDONO I CITTADINI.</a:t>
            </a:r>
            <a:endParaRPr lang="it-IT" sz="1100" b="1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172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ttangolo 144"/>
          <p:cNvSpPr/>
          <p:nvPr/>
        </p:nvSpPr>
        <p:spPr bwMode="auto">
          <a:xfrm>
            <a:off x="0" y="0"/>
            <a:ext cx="6502400" cy="304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000" y="2922168"/>
            <a:ext cx="3072726" cy="595732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4" name="Immagine 13" descr="logo swg4coloriAPP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166" y="6242051"/>
            <a:ext cx="1262577" cy="328084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 bwMode="auto">
          <a:xfrm>
            <a:off x="0" y="3162300"/>
            <a:ext cx="6591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>
            <a:off x="6604000" y="0"/>
            <a:ext cx="0" cy="6858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Titolo 1"/>
          <p:cNvSpPr txBox="1">
            <a:spLocks/>
          </p:cNvSpPr>
          <p:nvPr/>
        </p:nvSpPr>
        <p:spPr>
          <a:xfrm flipH="1">
            <a:off x="-2" y="3303588"/>
            <a:ext cx="6527799" cy="1738312"/>
          </a:xfrm>
          <a:prstGeom prst="rect">
            <a:avLst/>
          </a:prstGeom>
          <a:noFill/>
          <a:ln w="38100" cmpd="sng">
            <a:noFill/>
          </a:ln>
        </p:spPr>
        <p:txBody>
          <a:bodyPr tIns="1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Century Gothic"/>
                <a:ea typeface="+mj-ea"/>
                <a:cs typeface="Century 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Gothic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Gothic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Gothic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Gothic" charset="0"/>
                <a:ea typeface="ヒラギノ角ゴ Pro W3" charset="-128"/>
                <a:cs typeface="ヒラギノ角ゴ Pro W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it-IT" sz="3500" b="0" dirty="0" smtClean="0">
                <a:solidFill>
                  <a:schemeClr val="tx1"/>
                </a:solidFill>
              </a:rPr>
              <a:t>Parte 4</a:t>
            </a:r>
            <a:endParaRPr lang="it-IT" sz="3500" b="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it-IT" sz="35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3600" dirty="0" smtClean="0">
                <a:solidFill>
                  <a:schemeClr val="tx1"/>
                </a:solidFill>
              </a:rPr>
              <a:t>I tagli </a:t>
            </a:r>
          </a:p>
          <a:p>
            <a:pPr>
              <a:lnSpc>
                <a:spcPct val="80000"/>
              </a:lnSpc>
            </a:pPr>
            <a:r>
              <a:rPr lang="it-IT" sz="3600" dirty="0" smtClean="0">
                <a:solidFill>
                  <a:schemeClr val="tx1"/>
                </a:solidFill>
              </a:rPr>
              <a:t>alle strutture </a:t>
            </a:r>
            <a:r>
              <a:rPr lang="it-IT" sz="3600" dirty="0" smtClean="0">
                <a:solidFill>
                  <a:schemeClr val="tx1"/>
                </a:solidFill>
              </a:rPr>
              <a:t>intermedie: l’opinione dei cittadini del Nordest </a:t>
            </a:r>
            <a:endParaRPr lang="it-IT" sz="3500" b="0" dirty="0">
              <a:solidFill>
                <a:schemeClr val="tx1"/>
              </a:solidFill>
            </a:endParaRPr>
          </a:p>
        </p:txBody>
      </p:sp>
      <p:grpSp>
        <p:nvGrpSpPr>
          <p:cNvPr id="147" name="Gruppo 146"/>
          <p:cNvGrpSpPr/>
          <p:nvPr/>
        </p:nvGrpSpPr>
        <p:grpSpPr>
          <a:xfrm>
            <a:off x="0" y="0"/>
            <a:ext cx="6540500" cy="3098800"/>
            <a:chOff x="-483726" y="3202254"/>
            <a:chExt cx="8400773" cy="3821060"/>
          </a:xfrm>
        </p:grpSpPr>
        <p:grpSp>
          <p:nvGrpSpPr>
            <p:cNvPr id="148" name="Gruppo 147"/>
            <p:cNvGrpSpPr/>
            <p:nvPr/>
          </p:nvGrpSpPr>
          <p:grpSpPr>
            <a:xfrm>
              <a:off x="-483726" y="3202254"/>
              <a:ext cx="8400773" cy="3821060"/>
              <a:chOff x="-483726" y="3202254"/>
              <a:chExt cx="8400773" cy="3821060"/>
            </a:xfrm>
          </p:grpSpPr>
          <p:cxnSp>
            <p:nvCxnSpPr>
              <p:cNvPr id="182" name="Connettore 1 181"/>
              <p:cNvCxnSpPr/>
              <p:nvPr/>
            </p:nvCxnSpPr>
            <p:spPr bwMode="auto">
              <a:xfrm flipH="1">
                <a:off x="6328040" y="3828657"/>
                <a:ext cx="1572695" cy="39366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3" name="Connettore 1 182"/>
              <p:cNvCxnSpPr/>
              <p:nvPr/>
            </p:nvCxnSpPr>
            <p:spPr bwMode="auto">
              <a:xfrm flipH="1">
                <a:off x="6688984" y="5754847"/>
                <a:ext cx="1228063" cy="913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4" name="Connettore 1 183"/>
              <p:cNvCxnSpPr/>
              <p:nvPr/>
            </p:nvCxnSpPr>
            <p:spPr bwMode="auto">
              <a:xfrm flipH="1" flipV="1">
                <a:off x="-483726" y="3202254"/>
                <a:ext cx="1976882" cy="85356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5" name="Connettore 1 184"/>
              <p:cNvCxnSpPr/>
              <p:nvPr/>
            </p:nvCxnSpPr>
            <p:spPr bwMode="auto">
              <a:xfrm flipH="1">
                <a:off x="-483726" y="5333639"/>
                <a:ext cx="1731955" cy="49950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6" name="Connettore 1 185"/>
              <p:cNvCxnSpPr/>
              <p:nvPr/>
            </p:nvCxnSpPr>
            <p:spPr bwMode="auto">
              <a:xfrm flipH="1">
                <a:off x="478693" y="6052413"/>
                <a:ext cx="1207828" cy="95524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7" name="Connettore 1 186"/>
              <p:cNvCxnSpPr/>
              <p:nvPr/>
            </p:nvCxnSpPr>
            <p:spPr bwMode="auto">
              <a:xfrm flipH="1" flipV="1">
                <a:off x="4972913" y="6305917"/>
                <a:ext cx="774614" cy="71739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8" name="Connettore 1 187"/>
              <p:cNvCxnSpPr/>
              <p:nvPr/>
            </p:nvCxnSpPr>
            <p:spPr bwMode="auto">
              <a:xfrm flipH="1">
                <a:off x="4763091" y="6077580"/>
                <a:ext cx="1039490" cy="1927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9" name="Connettore 1 188"/>
              <p:cNvCxnSpPr/>
              <p:nvPr/>
            </p:nvCxnSpPr>
            <p:spPr bwMode="auto">
              <a:xfrm>
                <a:off x="1663700" y="4000500"/>
                <a:ext cx="1195190" cy="84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Connettore 1 189"/>
              <p:cNvCxnSpPr/>
              <p:nvPr/>
            </p:nvCxnSpPr>
            <p:spPr bwMode="auto">
              <a:xfrm>
                <a:off x="2761227" y="3991151"/>
                <a:ext cx="852328" cy="40840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Connettore 1 190"/>
              <p:cNvCxnSpPr/>
              <p:nvPr/>
            </p:nvCxnSpPr>
            <p:spPr bwMode="auto">
              <a:xfrm>
                <a:off x="4297194" y="4124328"/>
                <a:ext cx="722626" cy="3462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Connettore 1 191"/>
              <p:cNvCxnSpPr/>
              <p:nvPr/>
            </p:nvCxnSpPr>
            <p:spPr bwMode="auto">
              <a:xfrm>
                <a:off x="3569163" y="4390680"/>
                <a:ext cx="790179" cy="6658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Connettore 1 192"/>
              <p:cNvCxnSpPr/>
              <p:nvPr/>
            </p:nvCxnSpPr>
            <p:spPr bwMode="auto">
              <a:xfrm flipV="1">
                <a:off x="4403735" y="3955638"/>
                <a:ext cx="1100924" cy="1775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4" name="Connettore 1 193"/>
              <p:cNvCxnSpPr/>
              <p:nvPr/>
            </p:nvCxnSpPr>
            <p:spPr bwMode="auto">
              <a:xfrm flipV="1">
                <a:off x="3524771" y="4150963"/>
                <a:ext cx="807936" cy="2308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5" name="Connettore 1 194"/>
              <p:cNvCxnSpPr/>
              <p:nvPr/>
            </p:nvCxnSpPr>
            <p:spPr bwMode="auto">
              <a:xfrm flipH="1">
                <a:off x="2654686" y="4017787"/>
                <a:ext cx="124298" cy="674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6" name="Connettore 1 195"/>
              <p:cNvCxnSpPr/>
              <p:nvPr/>
            </p:nvCxnSpPr>
            <p:spPr bwMode="auto">
              <a:xfrm flipH="1" flipV="1">
                <a:off x="2024318" y="4568249"/>
                <a:ext cx="657003" cy="11541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7" name="Connettore 1 196"/>
              <p:cNvCxnSpPr/>
              <p:nvPr/>
            </p:nvCxnSpPr>
            <p:spPr bwMode="auto">
              <a:xfrm flipH="1">
                <a:off x="1198625" y="4523857"/>
                <a:ext cx="736909" cy="1775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8" name="Connettore 1 197"/>
              <p:cNvCxnSpPr/>
              <p:nvPr/>
            </p:nvCxnSpPr>
            <p:spPr bwMode="auto">
              <a:xfrm flipH="1">
                <a:off x="1136476" y="5100954"/>
                <a:ext cx="701395" cy="23971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Connettore 1 198"/>
              <p:cNvCxnSpPr/>
              <p:nvPr/>
            </p:nvCxnSpPr>
            <p:spPr bwMode="auto">
              <a:xfrm flipH="1">
                <a:off x="1598154" y="5891133"/>
                <a:ext cx="887842" cy="1509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Connettore 1 199"/>
              <p:cNvCxnSpPr/>
              <p:nvPr/>
            </p:nvCxnSpPr>
            <p:spPr bwMode="auto">
              <a:xfrm flipH="1">
                <a:off x="2076103" y="6512623"/>
                <a:ext cx="765030" cy="696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Connettore 1 200"/>
              <p:cNvCxnSpPr/>
              <p:nvPr/>
            </p:nvCxnSpPr>
            <p:spPr bwMode="auto">
              <a:xfrm flipH="1">
                <a:off x="2815490" y="6432717"/>
                <a:ext cx="709282" cy="1495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Connettore 1 201"/>
              <p:cNvCxnSpPr/>
              <p:nvPr/>
            </p:nvCxnSpPr>
            <p:spPr bwMode="auto">
              <a:xfrm flipH="1">
                <a:off x="3409848" y="6445351"/>
                <a:ext cx="75416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Connettore 1 202"/>
              <p:cNvCxnSpPr/>
              <p:nvPr/>
            </p:nvCxnSpPr>
            <p:spPr bwMode="auto">
              <a:xfrm flipH="1">
                <a:off x="4213098" y="6246270"/>
                <a:ext cx="749978" cy="2506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Connettore 1 203"/>
              <p:cNvCxnSpPr/>
              <p:nvPr/>
            </p:nvCxnSpPr>
            <p:spPr bwMode="auto">
              <a:xfrm flipH="1">
                <a:off x="5760837" y="5802349"/>
                <a:ext cx="921879" cy="27523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Connettore 1 204"/>
              <p:cNvCxnSpPr/>
              <p:nvPr/>
            </p:nvCxnSpPr>
            <p:spPr bwMode="auto">
              <a:xfrm flipH="1" flipV="1">
                <a:off x="6430156" y="5100954"/>
                <a:ext cx="252560" cy="7013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Connettore 1 205"/>
              <p:cNvCxnSpPr/>
              <p:nvPr/>
            </p:nvCxnSpPr>
            <p:spPr bwMode="auto">
              <a:xfrm flipH="1" flipV="1">
                <a:off x="6330371" y="4190916"/>
                <a:ext cx="99785" cy="86564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Connettore 1 206"/>
              <p:cNvCxnSpPr/>
              <p:nvPr/>
            </p:nvCxnSpPr>
            <p:spPr bwMode="auto">
              <a:xfrm flipH="1" flipV="1">
                <a:off x="5531294" y="3942320"/>
                <a:ext cx="799077" cy="3063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Connettore 1 207"/>
              <p:cNvCxnSpPr/>
              <p:nvPr/>
            </p:nvCxnSpPr>
            <p:spPr bwMode="auto">
              <a:xfrm flipH="1">
                <a:off x="5760837" y="4254067"/>
                <a:ext cx="594303" cy="60716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Connettore 1 208"/>
              <p:cNvCxnSpPr/>
              <p:nvPr/>
            </p:nvCxnSpPr>
            <p:spPr bwMode="auto">
              <a:xfrm flipH="1" flipV="1">
                <a:off x="4963075" y="4470586"/>
                <a:ext cx="728030" cy="40840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Connettore 1 209"/>
              <p:cNvCxnSpPr/>
              <p:nvPr/>
            </p:nvCxnSpPr>
            <p:spPr bwMode="auto">
              <a:xfrm flipH="1">
                <a:off x="5019820" y="4887782"/>
                <a:ext cx="695814" cy="15990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Connettore 1 210"/>
              <p:cNvCxnSpPr/>
              <p:nvPr/>
            </p:nvCxnSpPr>
            <p:spPr bwMode="auto">
              <a:xfrm flipH="1" flipV="1">
                <a:off x="5019821" y="5078809"/>
                <a:ext cx="782761" cy="3950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2" name="Connettore 1 211"/>
              <p:cNvCxnSpPr/>
              <p:nvPr/>
            </p:nvCxnSpPr>
            <p:spPr bwMode="auto">
              <a:xfrm flipH="1" flipV="1">
                <a:off x="5802581" y="5456792"/>
                <a:ext cx="880135" cy="34555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3" name="Connettore 1 212"/>
              <p:cNvCxnSpPr/>
              <p:nvPr/>
            </p:nvCxnSpPr>
            <p:spPr bwMode="auto">
              <a:xfrm flipV="1">
                <a:off x="5167279" y="5473848"/>
                <a:ext cx="635303" cy="21308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Connettore 1 213"/>
              <p:cNvCxnSpPr/>
              <p:nvPr/>
            </p:nvCxnSpPr>
            <p:spPr bwMode="auto">
              <a:xfrm>
                <a:off x="4474762" y="5615160"/>
                <a:ext cx="763544" cy="61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Connettore 1 214"/>
              <p:cNvCxnSpPr/>
              <p:nvPr/>
            </p:nvCxnSpPr>
            <p:spPr bwMode="auto">
              <a:xfrm flipH="1" flipV="1">
                <a:off x="4359343" y="5047684"/>
                <a:ext cx="115419" cy="54657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Connettore 1 215"/>
              <p:cNvCxnSpPr/>
              <p:nvPr/>
            </p:nvCxnSpPr>
            <p:spPr bwMode="auto">
              <a:xfrm>
                <a:off x="3711218" y="5047684"/>
                <a:ext cx="648125" cy="3112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Connettore 1 216"/>
              <p:cNvCxnSpPr/>
              <p:nvPr/>
            </p:nvCxnSpPr>
            <p:spPr bwMode="auto">
              <a:xfrm flipV="1">
                <a:off x="3017638" y="4923386"/>
                <a:ext cx="746851" cy="3057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8" name="Connettore 1 217"/>
              <p:cNvCxnSpPr/>
              <p:nvPr/>
            </p:nvCxnSpPr>
            <p:spPr bwMode="auto">
              <a:xfrm flipH="1" flipV="1">
                <a:off x="2681321" y="4603762"/>
                <a:ext cx="355101" cy="60567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9" name="Connettore 1 218"/>
              <p:cNvCxnSpPr/>
              <p:nvPr/>
            </p:nvCxnSpPr>
            <p:spPr bwMode="auto">
              <a:xfrm flipH="1">
                <a:off x="2485996" y="5234131"/>
                <a:ext cx="543791" cy="5327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0" name="Connettore 1 219"/>
              <p:cNvCxnSpPr/>
              <p:nvPr/>
            </p:nvCxnSpPr>
            <p:spPr bwMode="auto">
              <a:xfrm flipH="1" flipV="1">
                <a:off x="1811236" y="5083196"/>
                <a:ext cx="674760" cy="2042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1" name="Connettore 1 220"/>
              <p:cNvCxnSpPr/>
              <p:nvPr/>
            </p:nvCxnSpPr>
            <p:spPr bwMode="auto">
              <a:xfrm flipH="1">
                <a:off x="1855671" y="4523857"/>
                <a:ext cx="168647" cy="5429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2" name="Connettore 1 221"/>
              <p:cNvCxnSpPr/>
              <p:nvPr/>
            </p:nvCxnSpPr>
            <p:spPr bwMode="auto">
              <a:xfrm>
                <a:off x="1651383" y="3838901"/>
                <a:ext cx="372936" cy="68495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3" name="Connettore 1 222"/>
              <p:cNvCxnSpPr/>
              <p:nvPr/>
            </p:nvCxnSpPr>
            <p:spPr bwMode="auto">
              <a:xfrm flipH="1">
                <a:off x="1294758" y="3856657"/>
                <a:ext cx="330011" cy="68495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Connettore 1 223"/>
              <p:cNvCxnSpPr/>
              <p:nvPr/>
            </p:nvCxnSpPr>
            <p:spPr bwMode="auto">
              <a:xfrm flipH="1">
                <a:off x="1136476" y="4545303"/>
                <a:ext cx="120614" cy="7953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5" name="Connettore 1 224"/>
              <p:cNvCxnSpPr/>
              <p:nvPr/>
            </p:nvCxnSpPr>
            <p:spPr bwMode="auto">
              <a:xfrm>
                <a:off x="1155145" y="5340671"/>
                <a:ext cx="496238" cy="7013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Connettore 1 225"/>
              <p:cNvCxnSpPr/>
              <p:nvPr/>
            </p:nvCxnSpPr>
            <p:spPr bwMode="auto">
              <a:xfrm>
                <a:off x="1669181" y="6042067"/>
                <a:ext cx="496238" cy="5402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Connettore 1 226"/>
              <p:cNvCxnSpPr/>
              <p:nvPr/>
            </p:nvCxnSpPr>
            <p:spPr bwMode="auto">
              <a:xfrm flipH="1" flipV="1">
                <a:off x="5167279" y="5642538"/>
                <a:ext cx="609823" cy="49021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Connettore 1 227"/>
              <p:cNvCxnSpPr/>
              <p:nvPr/>
            </p:nvCxnSpPr>
            <p:spPr bwMode="auto">
              <a:xfrm flipH="1" flipV="1">
                <a:off x="4478996" y="5587367"/>
                <a:ext cx="484079" cy="65890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Connettore 1 228"/>
              <p:cNvCxnSpPr/>
              <p:nvPr/>
            </p:nvCxnSpPr>
            <p:spPr bwMode="auto">
              <a:xfrm flipH="1" flipV="1">
                <a:off x="3853171" y="5802349"/>
                <a:ext cx="1109904" cy="44392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0" name="Connettore 1 229"/>
              <p:cNvCxnSpPr/>
              <p:nvPr/>
            </p:nvCxnSpPr>
            <p:spPr bwMode="auto">
              <a:xfrm flipH="1" flipV="1">
                <a:off x="3866488" y="5800982"/>
                <a:ext cx="297529" cy="6317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1" name="Connettore 1 230"/>
              <p:cNvCxnSpPr/>
              <p:nvPr/>
            </p:nvCxnSpPr>
            <p:spPr bwMode="auto">
              <a:xfrm flipV="1">
                <a:off x="3524771" y="5800982"/>
                <a:ext cx="323960" cy="6317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2" name="Connettore 1 231"/>
              <p:cNvCxnSpPr/>
              <p:nvPr/>
            </p:nvCxnSpPr>
            <p:spPr bwMode="auto">
              <a:xfrm flipH="1" flipV="1">
                <a:off x="3017638" y="5800982"/>
                <a:ext cx="469451" cy="64763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3" name="Connettore 1 232"/>
              <p:cNvCxnSpPr/>
              <p:nvPr/>
            </p:nvCxnSpPr>
            <p:spPr bwMode="auto">
              <a:xfrm flipV="1">
                <a:off x="2841133" y="5777274"/>
                <a:ext cx="146156" cy="7353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4" name="Connettore 1 233"/>
              <p:cNvCxnSpPr/>
              <p:nvPr/>
            </p:nvCxnSpPr>
            <p:spPr bwMode="auto">
              <a:xfrm flipH="1" flipV="1">
                <a:off x="2427453" y="5855620"/>
                <a:ext cx="374161" cy="7058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5" name="Connettore 1 234"/>
              <p:cNvCxnSpPr/>
              <p:nvPr/>
            </p:nvCxnSpPr>
            <p:spPr bwMode="auto">
              <a:xfrm flipH="1" flipV="1">
                <a:off x="2449849" y="5251938"/>
                <a:ext cx="586573" cy="5504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6" name="Connettore 1 235"/>
              <p:cNvCxnSpPr/>
              <p:nvPr/>
            </p:nvCxnSpPr>
            <p:spPr bwMode="auto">
              <a:xfrm flipH="1" flipV="1">
                <a:off x="1883227" y="5100954"/>
                <a:ext cx="544226" cy="7546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7" name="Connettore 1 236"/>
              <p:cNvCxnSpPr/>
              <p:nvPr/>
            </p:nvCxnSpPr>
            <p:spPr bwMode="auto">
              <a:xfrm flipH="1">
                <a:off x="2449849" y="5800982"/>
                <a:ext cx="660445" cy="901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Connettore 1 237"/>
              <p:cNvCxnSpPr/>
              <p:nvPr/>
            </p:nvCxnSpPr>
            <p:spPr bwMode="auto">
              <a:xfrm flipH="1" flipV="1">
                <a:off x="3036422" y="5225252"/>
                <a:ext cx="73872" cy="5471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Connettore 1 238"/>
              <p:cNvCxnSpPr/>
              <p:nvPr/>
            </p:nvCxnSpPr>
            <p:spPr bwMode="auto">
              <a:xfrm>
                <a:off x="3110294" y="5219628"/>
                <a:ext cx="822884" cy="58272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Connettore 1 239"/>
              <p:cNvCxnSpPr/>
              <p:nvPr/>
            </p:nvCxnSpPr>
            <p:spPr bwMode="auto">
              <a:xfrm>
                <a:off x="3764488" y="4923386"/>
                <a:ext cx="168690" cy="85388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Connettore 1 240"/>
              <p:cNvCxnSpPr/>
              <p:nvPr/>
            </p:nvCxnSpPr>
            <p:spPr bwMode="auto">
              <a:xfrm>
                <a:off x="4341748" y="5032120"/>
                <a:ext cx="648125" cy="3112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2" name="Connettore 1 241"/>
              <p:cNvCxnSpPr/>
              <p:nvPr/>
            </p:nvCxnSpPr>
            <p:spPr bwMode="auto">
              <a:xfrm flipH="1" flipV="1">
                <a:off x="4332707" y="4066043"/>
                <a:ext cx="9041" cy="10127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3" name="Connettore 1 242"/>
              <p:cNvCxnSpPr/>
              <p:nvPr/>
            </p:nvCxnSpPr>
            <p:spPr bwMode="auto">
              <a:xfrm flipH="1" flipV="1">
                <a:off x="4989873" y="4408437"/>
                <a:ext cx="38989" cy="5865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4" name="Connettore 1 243"/>
              <p:cNvCxnSpPr/>
              <p:nvPr/>
            </p:nvCxnSpPr>
            <p:spPr bwMode="auto">
              <a:xfrm flipV="1">
                <a:off x="3110295" y="4390680"/>
                <a:ext cx="458868" cy="8795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5" name="Connettore 1 244"/>
              <p:cNvCxnSpPr/>
              <p:nvPr/>
            </p:nvCxnSpPr>
            <p:spPr bwMode="auto">
              <a:xfrm flipH="1" flipV="1">
                <a:off x="5495552" y="3942321"/>
                <a:ext cx="220082" cy="98106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6" name="Connettore 1 245"/>
              <p:cNvCxnSpPr/>
              <p:nvPr/>
            </p:nvCxnSpPr>
            <p:spPr bwMode="auto">
              <a:xfrm flipV="1">
                <a:off x="5852398" y="5056562"/>
                <a:ext cx="577759" cy="4635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7" name="Ovale 246"/>
              <p:cNvSpPr/>
              <p:nvPr/>
            </p:nvSpPr>
            <p:spPr bwMode="auto">
              <a:xfrm>
                <a:off x="1482735" y="3846742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48" name="Ovale 247"/>
              <p:cNvSpPr/>
              <p:nvPr/>
            </p:nvSpPr>
            <p:spPr bwMode="auto">
              <a:xfrm>
                <a:off x="2645808" y="3795826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49" name="Ovale 248"/>
              <p:cNvSpPr/>
              <p:nvPr/>
            </p:nvSpPr>
            <p:spPr bwMode="auto">
              <a:xfrm>
                <a:off x="2485996" y="4470586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0" name="Ovale 249"/>
              <p:cNvSpPr/>
              <p:nvPr/>
            </p:nvSpPr>
            <p:spPr bwMode="auto">
              <a:xfrm>
                <a:off x="1811236" y="4346288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1" name="Ovale 250"/>
              <p:cNvSpPr/>
              <p:nvPr/>
            </p:nvSpPr>
            <p:spPr bwMode="auto">
              <a:xfrm>
                <a:off x="1092084" y="4346288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2" name="Ovale 251"/>
              <p:cNvSpPr/>
              <p:nvPr/>
            </p:nvSpPr>
            <p:spPr bwMode="auto">
              <a:xfrm>
                <a:off x="1003300" y="5127589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3" name="Ovale 252"/>
              <p:cNvSpPr/>
              <p:nvPr/>
            </p:nvSpPr>
            <p:spPr bwMode="auto">
              <a:xfrm>
                <a:off x="1669181" y="492338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4" name="Ovale 253"/>
              <p:cNvSpPr/>
              <p:nvPr/>
            </p:nvSpPr>
            <p:spPr bwMode="auto">
              <a:xfrm>
                <a:off x="2290671" y="5118711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5" name="Ovale 254"/>
              <p:cNvSpPr/>
              <p:nvPr/>
            </p:nvSpPr>
            <p:spPr bwMode="auto">
              <a:xfrm>
                <a:off x="2246279" y="5686930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6" name="Ovale 255"/>
              <p:cNvSpPr/>
              <p:nvPr/>
            </p:nvSpPr>
            <p:spPr bwMode="auto">
              <a:xfrm>
                <a:off x="1456099" y="583786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7" name="Ovale 256"/>
              <p:cNvSpPr/>
              <p:nvPr/>
            </p:nvSpPr>
            <p:spPr bwMode="auto">
              <a:xfrm>
                <a:off x="1944412" y="6370568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8" name="Ovale 257"/>
              <p:cNvSpPr/>
              <p:nvPr/>
            </p:nvSpPr>
            <p:spPr bwMode="auto">
              <a:xfrm>
                <a:off x="2636929" y="6370568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9" name="Ovale 258"/>
              <p:cNvSpPr/>
              <p:nvPr/>
            </p:nvSpPr>
            <p:spPr bwMode="auto">
              <a:xfrm>
                <a:off x="2858890" y="5624781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0" name="Ovale 259"/>
              <p:cNvSpPr/>
              <p:nvPr/>
            </p:nvSpPr>
            <p:spPr bwMode="auto">
              <a:xfrm>
                <a:off x="2921039" y="5047684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1" name="Ovale 260"/>
              <p:cNvSpPr/>
              <p:nvPr/>
            </p:nvSpPr>
            <p:spPr bwMode="auto">
              <a:xfrm>
                <a:off x="3578042" y="480796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2" name="Ovale 261"/>
              <p:cNvSpPr/>
              <p:nvPr/>
            </p:nvSpPr>
            <p:spPr bwMode="auto">
              <a:xfrm>
                <a:off x="3409352" y="4213112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3" name="Ovale 262"/>
              <p:cNvSpPr/>
              <p:nvPr/>
            </p:nvSpPr>
            <p:spPr bwMode="auto">
              <a:xfrm>
                <a:off x="4164017" y="396451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4" name="Ovale 263"/>
              <p:cNvSpPr/>
              <p:nvPr/>
            </p:nvSpPr>
            <p:spPr bwMode="auto">
              <a:xfrm>
                <a:off x="4146260" y="4878994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5" name="Ovale 264"/>
              <p:cNvSpPr/>
              <p:nvPr/>
            </p:nvSpPr>
            <p:spPr bwMode="auto">
              <a:xfrm>
                <a:off x="4323829" y="5447212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6" name="Ovale 265"/>
              <p:cNvSpPr/>
              <p:nvPr/>
            </p:nvSpPr>
            <p:spPr bwMode="auto">
              <a:xfrm>
                <a:off x="4963075" y="550048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7" name="Ovale 266"/>
              <p:cNvSpPr/>
              <p:nvPr/>
            </p:nvSpPr>
            <p:spPr bwMode="auto">
              <a:xfrm>
                <a:off x="4767750" y="605140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8" name="Ovale 267"/>
              <p:cNvSpPr/>
              <p:nvPr/>
            </p:nvSpPr>
            <p:spPr bwMode="auto">
              <a:xfrm>
                <a:off x="3711218" y="562478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9" name="Ovale 268"/>
              <p:cNvSpPr/>
              <p:nvPr/>
            </p:nvSpPr>
            <p:spPr bwMode="auto">
              <a:xfrm>
                <a:off x="3293932" y="6264027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0" name="Ovale 269"/>
              <p:cNvSpPr/>
              <p:nvPr/>
            </p:nvSpPr>
            <p:spPr bwMode="auto">
              <a:xfrm>
                <a:off x="4013084" y="6281784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1" name="Ovale 270"/>
              <p:cNvSpPr/>
              <p:nvPr/>
            </p:nvSpPr>
            <p:spPr bwMode="auto">
              <a:xfrm>
                <a:off x="5602321" y="589113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2" name="Ovale 271"/>
              <p:cNvSpPr/>
              <p:nvPr/>
            </p:nvSpPr>
            <p:spPr bwMode="auto">
              <a:xfrm>
                <a:off x="6490163" y="5607024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3" name="Ovale 272"/>
              <p:cNvSpPr/>
              <p:nvPr/>
            </p:nvSpPr>
            <p:spPr bwMode="auto">
              <a:xfrm>
                <a:off x="6206054" y="4861237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4" name="Ovale 273"/>
              <p:cNvSpPr/>
              <p:nvPr/>
            </p:nvSpPr>
            <p:spPr bwMode="auto">
              <a:xfrm>
                <a:off x="5655592" y="528740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5" name="Ovale 274"/>
              <p:cNvSpPr/>
              <p:nvPr/>
            </p:nvSpPr>
            <p:spPr bwMode="auto">
              <a:xfrm>
                <a:off x="4856534" y="4870115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6" name="Ovale 275"/>
              <p:cNvSpPr/>
              <p:nvPr/>
            </p:nvSpPr>
            <p:spPr bwMode="auto">
              <a:xfrm>
                <a:off x="4812142" y="424862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7" name="Ovale 276"/>
              <p:cNvSpPr/>
              <p:nvPr/>
            </p:nvSpPr>
            <p:spPr bwMode="auto">
              <a:xfrm>
                <a:off x="5335969" y="3795826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8" name="Ovale 277"/>
              <p:cNvSpPr/>
              <p:nvPr/>
            </p:nvSpPr>
            <p:spPr bwMode="auto">
              <a:xfrm>
                <a:off x="6152783" y="4053300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9" name="Ovale 278"/>
              <p:cNvSpPr/>
              <p:nvPr/>
            </p:nvSpPr>
            <p:spPr bwMode="auto">
              <a:xfrm>
                <a:off x="5531294" y="4692547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cxnSp>
            <p:nvCxnSpPr>
              <p:cNvPr id="280" name="Connettore 1 279"/>
              <p:cNvCxnSpPr>
                <a:endCxn id="145" idx="0"/>
              </p:cNvCxnSpPr>
              <p:nvPr/>
            </p:nvCxnSpPr>
            <p:spPr bwMode="auto">
              <a:xfrm flipV="1">
                <a:off x="2975611" y="3202254"/>
                <a:ext cx="716581" cy="77370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9" name="Rettangolo 148"/>
            <p:cNvSpPr/>
            <p:nvPr/>
          </p:nvSpPr>
          <p:spPr bwMode="auto">
            <a:xfrm flipH="1">
              <a:off x="1054100" y="3911008"/>
              <a:ext cx="368300" cy="686392"/>
            </a:xfrm>
            <a:prstGeom prst="rect">
              <a:avLst/>
            </a:prstGeom>
            <a:blipFill rotWithShape="1"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464" b="100000" l="0" r="90278">
                            <a14:foregroundMark x1="44444" y1="56250" x2="44444" y2="5625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0" name="Rettangolo 149"/>
            <p:cNvSpPr/>
            <p:nvPr/>
          </p:nvSpPr>
          <p:spPr bwMode="auto">
            <a:xfrm flipH="1">
              <a:off x="1460500" y="3415708"/>
              <a:ext cx="342900" cy="686392"/>
            </a:xfrm>
            <a:prstGeom prst="rect">
              <a:avLst/>
            </a:prstGeom>
            <a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464" b="100000" l="0" r="100000">
                            <a14:foregroundMark x1="47761" y1="50893" x2="47761" y2="5089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1" name="Rettangolo 150"/>
            <p:cNvSpPr/>
            <p:nvPr/>
          </p:nvSpPr>
          <p:spPr bwMode="auto">
            <a:xfrm flipH="1">
              <a:off x="1892300" y="3872908"/>
              <a:ext cx="317500" cy="686392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2" name="Rettangolo 151"/>
            <p:cNvSpPr/>
            <p:nvPr/>
          </p:nvSpPr>
          <p:spPr bwMode="auto">
            <a:xfrm flipH="1">
              <a:off x="2616200" y="34036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3" name="Rettangolo 152"/>
            <p:cNvSpPr/>
            <p:nvPr/>
          </p:nvSpPr>
          <p:spPr bwMode="auto">
            <a:xfrm flipH="1">
              <a:off x="1003300" y="4749800"/>
              <a:ext cx="304800" cy="673100"/>
            </a:xfrm>
            <a:prstGeom prst="rect">
              <a:avLst/>
            </a:prstGeom>
            <a:blipFill rotWithShape="1">
              <a:blip r:embed="rId13" cstate="email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99091" l="0" r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4" name="Rettangolo 153"/>
            <p:cNvSpPr/>
            <p:nvPr/>
          </p:nvSpPr>
          <p:spPr bwMode="auto">
            <a:xfrm flipH="1">
              <a:off x="1511300" y="5473700"/>
              <a:ext cx="279400" cy="673100"/>
            </a:xfrm>
            <a:prstGeom prst="rect">
              <a:avLst/>
            </a:prstGeom>
            <a:blipFill rotWithShape="1">
              <a:blip r:embed="rId15" cstate="email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99091" l="0" r="100000">
                            <a14:foregroundMark x1="62963" y1="57273" x2="62963" y2="5727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5" name="Rettangolo 154"/>
            <p:cNvSpPr/>
            <p:nvPr/>
          </p:nvSpPr>
          <p:spPr bwMode="auto">
            <a:xfrm flipH="1">
              <a:off x="1676400" y="4559300"/>
              <a:ext cx="292100" cy="673100"/>
            </a:xfrm>
            <a:prstGeom prst="rect">
              <a:avLst/>
            </a:prstGeom>
            <a:blipFill rotWithShape="1"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99091" l="0" r="100000">
                            <a14:foregroundMark x1="61404" y1="40000" x2="61404" y2="4000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6" name="Rettangolo 155"/>
            <p:cNvSpPr/>
            <p:nvPr/>
          </p:nvSpPr>
          <p:spPr bwMode="auto">
            <a:xfrm flipH="1">
              <a:off x="3365500" y="3860800"/>
              <a:ext cx="381000" cy="673100"/>
            </a:xfrm>
            <a:prstGeom prst="rect">
              <a:avLst/>
            </a:prstGeom>
            <a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7" name="Rettangolo 156"/>
            <p:cNvSpPr/>
            <p:nvPr/>
          </p:nvSpPr>
          <p:spPr bwMode="auto">
            <a:xfrm>
              <a:off x="5676900" y="4940300"/>
              <a:ext cx="381000" cy="673100"/>
            </a:xfrm>
            <a:prstGeom prst="rect">
              <a:avLst/>
            </a:prstGeom>
            <a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8" name="Rettangolo 157"/>
            <p:cNvSpPr/>
            <p:nvPr/>
          </p:nvSpPr>
          <p:spPr bwMode="auto">
            <a:xfrm>
              <a:off x="3728864" y="5267300"/>
              <a:ext cx="355600" cy="647700"/>
            </a:xfrm>
            <a:prstGeom prst="rect">
              <a:avLst/>
            </a:prstGeom>
            <a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9" name="Rettangolo 158"/>
            <p:cNvSpPr/>
            <p:nvPr/>
          </p:nvSpPr>
          <p:spPr bwMode="auto">
            <a:xfrm flipH="1">
              <a:off x="4902200" y="4457108"/>
              <a:ext cx="317500" cy="686392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0" name="Rettangolo 159"/>
            <p:cNvSpPr/>
            <p:nvPr/>
          </p:nvSpPr>
          <p:spPr bwMode="auto">
            <a:xfrm>
              <a:off x="4838700" y="38735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1" name="Rettangolo 160"/>
            <p:cNvSpPr/>
            <p:nvPr/>
          </p:nvSpPr>
          <p:spPr bwMode="auto">
            <a:xfrm>
              <a:off x="6540500" y="52197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2" name="Rettangolo 161"/>
            <p:cNvSpPr/>
            <p:nvPr/>
          </p:nvSpPr>
          <p:spPr bwMode="auto">
            <a:xfrm flipH="1">
              <a:off x="3619500" y="4457700"/>
              <a:ext cx="279400" cy="673100"/>
            </a:xfrm>
            <a:prstGeom prst="rect">
              <a:avLst/>
            </a:prstGeom>
            <a:blipFill rotWithShape="1">
              <a:blip r:embed="rId15" cstate="email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99091" l="0" r="100000">
                            <a14:foregroundMark x1="62963" y1="57273" x2="62963" y2="5727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3" name="Rettangolo 162"/>
            <p:cNvSpPr/>
            <p:nvPr/>
          </p:nvSpPr>
          <p:spPr bwMode="auto">
            <a:xfrm>
              <a:off x="5372100" y="3441700"/>
              <a:ext cx="292100" cy="673100"/>
            </a:xfrm>
            <a:prstGeom prst="rect">
              <a:avLst/>
            </a:prstGeom>
            <a:blipFill rotWithShape="1"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99091" l="0" r="100000">
                            <a14:foregroundMark x1="61404" y1="40000" x2="61404" y2="4000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4" name="Rettangolo 163"/>
            <p:cNvSpPr/>
            <p:nvPr/>
          </p:nvSpPr>
          <p:spPr bwMode="auto">
            <a:xfrm flipH="1">
              <a:off x="4381500" y="5080000"/>
              <a:ext cx="304800" cy="673100"/>
            </a:xfrm>
            <a:prstGeom prst="rect">
              <a:avLst/>
            </a:prstGeom>
            <a:blipFill rotWithShape="1">
              <a:blip r:embed="rId13" cstate="email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0" b="99091" l="0" r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5" name="Rettangolo 164"/>
            <p:cNvSpPr/>
            <p:nvPr/>
          </p:nvSpPr>
          <p:spPr bwMode="auto">
            <a:xfrm flipH="1">
              <a:off x="2641600" y="5969000"/>
              <a:ext cx="304800" cy="673100"/>
            </a:xfrm>
            <a:prstGeom prst="rect">
              <a:avLst/>
            </a:prstGeom>
            <a:blipFill rotWithShape="1">
              <a:blip r:embed="rId13" cstate="email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0" b="99091" l="0" r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6" name="Rettangolo 165"/>
            <p:cNvSpPr/>
            <p:nvPr/>
          </p:nvSpPr>
          <p:spPr bwMode="auto">
            <a:xfrm flipH="1">
              <a:off x="2311400" y="4737100"/>
              <a:ext cx="279400" cy="673100"/>
            </a:xfrm>
            <a:prstGeom prst="rect">
              <a:avLst/>
            </a:prstGeom>
            <a:blipFill rotWithShape="1">
              <a:blip r:embed="rId15" cstate="email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0" b="99091" l="0" r="100000">
                            <a14:foregroundMark x1="62963" y1="57273" x2="62963" y2="5727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7" name="Rettangolo 166"/>
            <p:cNvSpPr/>
            <p:nvPr/>
          </p:nvSpPr>
          <p:spPr bwMode="auto">
            <a:xfrm flipH="1">
              <a:off x="2916064" y="4708500"/>
              <a:ext cx="355600" cy="647700"/>
            </a:xfrm>
            <a:prstGeom prst="rect">
              <a:avLst/>
            </a:prstGeom>
            <a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8" name="Rettangolo 167"/>
            <p:cNvSpPr/>
            <p:nvPr/>
          </p:nvSpPr>
          <p:spPr bwMode="auto">
            <a:xfrm>
              <a:off x="2527300" y="4114800"/>
              <a:ext cx="381000" cy="673100"/>
            </a:xfrm>
            <a:prstGeom prst="rect">
              <a:avLst/>
            </a:prstGeom>
            <a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9" name="Rettangolo 168"/>
            <p:cNvSpPr/>
            <p:nvPr/>
          </p:nvSpPr>
          <p:spPr bwMode="auto">
            <a:xfrm>
              <a:off x="2235200" y="52578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0" name="Rettangolo 169"/>
            <p:cNvSpPr/>
            <p:nvPr/>
          </p:nvSpPr>
          <p:spPr bwMode="auto">
            <a:xfrm flipH="1">
              <a:off x="2806700" y="5193708"/>
              <a:ext cx="317500" cy="686392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1" name="Rettangolo 170"/>
            <p:cNvSpPr/>
            <p:nvPr/>
          </p:nvSpPr>
          <p:spPr bwMode="auto">
            <a:xfrm flipH="1">
              <a:off x="1968500" y="60071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2" name="Rettangolo 171"/>
            <p:cNvSpPr/>
            <p:nvPr/>
          </p:nvSpPr>
          <p:spPr bwMode="auto">
            <a:xfrm flipH="1">
              <a:off x="4147964" y="3578200"/>
              <a:ext cx="355600" cy="647700"/>
            </a:xfrm>
            <a:prstGeom prst="rect">
              <a:avLst/>
            </a:prstGeom>
            <a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3" name="Rettangolo 172"/>
            <p:cNvSpPr/>
            <p:nvPr/>
          </p:nvSpPr>
          <p:spPr bwMode="auto">
            <a:xfrm>
              <a:off x="4229100" y="45339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4" name="Rettangolo 173"/>
            <p:cNvSpPr/>
            <p:nvPr/>
          </p:nvSpPr>
          <p:spPr bwMode="auto">
            <a:xfrm flipH="1">
              <a:off x="3975100" y="59309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5" name="Rettangolo 174"/>
            <p:cNvSpPr/>
            <p:nvPr/>
          </p:nvSpPr>
          <p:spPr bwMode="auto">
            <a:xfrm flipH="1">
              <a:off x="6223000" y="3580808"/>
              <a:ext cx="317500" cy="686392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6" name="Rettangolo 175"/>
            <p:cNvSpPr/>
            <p:nvPr/>
          </p:nvSpPr>
          <p:spPr bwMode="auto">
            <a:xfrm>
              <a:off x="5557664" y="4302100"/>
              <a:ext cx="355600" cy="647700"/>
            </a:xfrm>
            <a:prstGeom prst="rect">
              <a:avLst/>
            </a:prstGeom>
            <a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7" name="Rettangolo 176"/>
            <p:cNvSpPr/>
            <p:nvPr/>
          </p:nvSpPr>
          <p:spPr bwMode="auto">
            <a:xfrm>
              <a:off x="4960764" y="5127600"/>
              <a:ext cx="355600" cy="647700"/>
            </a:xfrm>
            <a:prstGeom prst="rect">
              <a:avLst/>
            </a:prstGeom>
            <a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8" name="Rettangolo 177"/>
            <p:cNvSpPr/>
            <p:nvPr/>
          </p:nvSpPr>
          <p:spPr bwMode="auto">
            <a:xfrm flipH="1">
              <a:off x="5600700" y="5473108"/>
              <a:ext cx="342900" cy="686392"/>
            </a:xfrm>
            <a:prstGeom prst="rect">
              <a:avLst/>
            </a:prstGeom>
            <a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464" b="100000" l="0" r="100000">
                            <a14:foregroundMark x1="47761" y1="50893" x2="47761" y2="5089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9" name="Rettangolo 178"/>
            <p:cNvSpPr/>
            <p:nvPr/>
          </p:nvSpPr>
          <p:spPr bwMode="auto">
            <a:xfrm flipH="1">
              <a:off x="6210300" y="4393608"/>
              <a:ext cx="342900" cy="686392"/>
            </a:xfrm>
            <a:prstGeom prst="rect">
              <a:avLst/>
            </a:prstGeom>
            <a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464" b="100000" l="0" r="100000">
                            <a14:foregroundMark x1="47761" y1="50893" x2="47761" y2="5089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0" name="Rettangolo 179"/>
            <p:cNvSpPr/>
            <p:nvPr/>
          </p:nvSpPr>
          <p:spPr bwMode="auto">
            <a:xfrm>
              <a:off x="3327400" y="5867400"/>
              <a:ext cx="292100" cy="673100"/>
            </a:xfrm>
            <a:prstGeom prst="rect">
              <a:avLst/>
            </a:prstGeom>
            <a:blipFill rotWithShape="1"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99091" l="0" r="100000">
                            <a14:foregroundMark x1="61404" y1="40000" x2="61404" y2="4000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1" name="Rettangolo 180"/>
            <p:cNvSpPr/>
            <p:nvPr/>
          </p:nvSpPr>
          <p:spPr bwMode="auto">
            <a:xfrm flipH="1">
              <a:off x="4724400" y="5689600"/>
              <a:ext cx="381000" cy="673100"/>
            </a:xfrm>
            <a:prstGeom prst="rect">
              <a:avLst/>
            </a:prstGeom>
            <a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pic>
        <p:nvPicPr>
          <p:cNvPr id="143" name="Immagine 142" descr="logo_unioncamere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700" y="635000"/>
            <a:ext cx="2641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2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/>
          <p:cNvSpPr/>
          <p:nvPr/>
        </p:nvSpPr>
        <p:spPr>
          <a:xfrm>
            <a:off x="1206500" y="4937036"/>
            <a:ext cx="3213100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it-IT" sz="1600" dirty="0" smtClean="0">
                <a:latin typeface="Century Gothic"/>
                <a:cs typeface="Century Gothic"/>
              </a:rPr>
              <a:t>riduzione </a:t>
            </a:r>
            <a:r>
              <a:rPr lang="it-IT" sz="1600" dirty="0">
                <a:latin typeface="Century Gothic"/>
                <a:cs typeface="Century Gothic"/>
              </a:rPr>
              <a:t>del </a:t>
            </a:r>
            <a:r>
              <a:rPr lang="it-IT" sz="1600" dirty="0" smtClean="0">
                <a:latin typeface="Century Gothic"/>
                <a:cs typeface="Century Gothic"/>
              </a:rPr>
              <a:t>numero</a:t>
            </a:r>
            <a:br>
              <a:rPr lang="it-IT" sz="1600" dirty="0" smtClean="0">
                <a:latin typeface="Century Gothic"/>
                <a:cs typeface="Century Gothic"/>
              </a:rPr>
            </a:br>
            <a:r>
              <a:rPr lang="it-IT" sz="1600" dirty="0" smtClean="0">
                <a:latin typeface="Century Gothic"/>
                <a:cs typeface="Century Gothic"/>
              </a:rPr>
              <a:t>delle </a:t>
            </a:r>
            <a:r>
              <a:rPr lang="it-IT" sz="1600" dirty="0">
                <a:latin typeface="Century Gothic"/>
                <a:cs typeface="Century Gothic"/>
              </a:rPr>
              <a:t>Prefetture, accorpando quelle </a:t>
            </a:r>
            <a:r>
              <a:rPr lang="it-IT" sz="1600" dirty="0" smtClean="0">
                <a:latin typeface="Century Gothic"/>
                <a:cs typeface="Century Gothic"/>
              </a:rPr>
              <a:t>più piccole</a:t>
            </a:r>
            <a:endParaRPr lang="it-IT" sz="1600" dirty="0">
              <a:latin typeface="Century Gothic"/>
              <a:cs typeface="Century Gothic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215900" y="2320836"/>
            <a:ext cx="3429000" cy="83099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it-IT" sz="1600" dirty="0" smtClean="0">
                <a:latin typeface="Century Gothic"/>
                <a:cs typeface="Century Gothic"/>
              </a:rPr>
              <a:t>riduzione </a:t>
            </a:r>
            <a:r>
              <a:rPr lang="it-IT" sz="1600" dirty="0">
                <a:latin typeface="Century Gothic"/>
                <a:cs typeface="Century Gothic"/>
              </a:rPr>
              <a:t>del numero delle Camere di Commercio, accorpando quelle </a:t>
            </a:r>
            <a:r>
              <a:rPr lang="it-IT" sz="1600" dirty="0" smtClean="0">
                <a:latin typeface="Century Gothic"/>
                <a:cs typeface="Century Gothic"/>
              </a:rPr>
              <a:t>più piccole</a:t>
            </a:r>
            <a:endParaRPr lang="it-IT" sz="1600" dirty="0">
              <a:latin typeface="Century Gothic"/>
              <a:cs typeface="Century Gothic"/>
            </a:endParaRPr>
          </a:p>
        </p:txBody>
      </p:sp>
      <p:cxnSp>
        <p:nvCxnSpPr>
          <p:cNvPr id="36" name="Connettore 1 35"/>
          <p:cNvCxnSpPr/>
          <p:nvPr/>
        </p:nvCxnSpPr>
        <p:spPr bwMode="auto">
          <a:xfrm flipV="1">
            <a:off x="4152901" y="1955800"/>
            <a:ext cx="12699" cy="10541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ttore 1 34"/>
          <p:cNvCxnSpPr/>
          <p:nvPr/>
        </p:nvCxnSpPr>
        <p:spPr bwMode="auto">
          <a:xfrm>
            <a:off x="241302" y="3213100"/>
            <a:ext cx="334799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ttore 1 33"/>
          <p:cNvCxnSpPr/>
          <p:nvPr/>
        </p:nvCxnSpPr>
        <p:spPr bwMode="auto">
          <a:xfrm>
            <a:off x="1206501" y="4876800"/>
            <a:ext cx="320399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313" y="196950"/>
            <a:ext cx="8571287" cy="450750"/>
          </a:xfrm>
        </p:spPr>
        <p:txBody>
          <a:bodyPr/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TAGLI</a:t>
            </a:r>
            <a:r>
              <a:rPr lang="it-IT" dirty="0" smtClean="0">
                <a:latin typeface="Century Gothic"/>
                <a:cs typeface="Century Gothic"/>
              </a:rPr>
              <a:t>: </a:t>
            </a:r>
            <a:r>
              <a:rPr lang="it-IT" sz="2400" dirty="0" smtClean="0">
                <a:solidFill>
                  <a:schemeClr val="tx1"/>
                </a:solidFill>
                <a:latin typeface="Century Gothic"/>
                <a:cs typeface="Century Gothic"/>
              </a:rPr>
              <a:t>prima Prefetture e accorpamento dei comuni</a:t>
            </a:r>
            <a:endParaRPr lang="it-IT" sz="24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5600" y="689402"/>
            <a:ext cx="8623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>
                <a:latin typeface="Century Gothic"/>
                <a:cs typeface="Century Gothic"/>
              </a:rPr>
              <a:t>Nel quadro delle trasformazioni della pubblica amministrazione, per risparmiare risorse, oltre all'abolizione delle Province, ci sono altre proposte. Tra quelle presentate di seguito, quale ritiene che possa essere </a:t>
            </a:r>
            <a:r>
              <a:rPr lang="it-IT" sz="1400" i="1" dirty="0" smtClean="0">
                <a:latin typeface="Century Gothic"/>
                <a:cs typeface="Century Gothic"/>
              </a:rPr>
              <a:t>più </a:t>
            </a:r>
            <a:r>
              <a:rPr lang="it-IT" sz="1400" i="1" dirty="0">
                <a:latin typeface="Century Gothic"/>
                <a:cs typeface="Century Gothic"/>
              </a:rPr>
              <a:t>efficace</a:t>
            </a:r>
            <a:r>
              <a:rPr lang="it-IT" sz="1400" i="1" dirty="0" smtClean="0">
                <a:latin typeface="Century Gothic"/>
                <a:cs typeface="Century Gothic"/>
              </a:rPr>
              <a:t>?*</a:t>
            </a:r>
            <a:endParaRPr lang="it-IT" sz="1400" i="1" dirty="0">
              <a:latin typeface="Century Gothic"/>
              <a:cs typeface="Century Gothic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77800" y="6476424"/>
            <a:ext cx="694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Century Gothic"/>
                <a:cs typeface="Century Gothic"/>
              </a:rPr>
              <a:t>Valori espressi in %.</a:t>
            </a:r>
            <a:endParaRPr lang="it-IT" sz="1200" i="1" dirty="0">
              <a:latin typeface="Century Gothic"/>
              <a:cs typeface="Century Gothic"/>
            </a:endParaRPr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3922350589"/>
              </p:ext>
            </p:extLst>
          </p:nvPr>
        </p:nvGraphicFramePr>
        <p:xfrm>
          <a:off x="2628900" y="2222500"/>
          <a:ext cx="5232400" cy="322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tangolo 5"/>
          <p:cNvSpPr/>
          <p:nvPr/>
        </p:nvSpPr>
        <p:spPr>
          <a:xfrm>
            <a:off x="6578600" y="2295436"/>
            <a:ext cx="3111500" cy="830997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entury Gothic"/>
                <a:cs typeface="Century Gothic"/>
              </a:rPr>
              <a:t>riduzione </a:t>
            </a:r>
            <a:r>
              <a:rPr lang="it-IT" sz="1600" dirty="0">
                <a:latin typeface="Century Gothic"/>
                <a:cs typeface="Century Gothic"/>
              </a:rPr>
              <a:t>del </a:t>
            </a:r>
            <a:r>
              <a:rPr lang="it-IT" sz="1600" dirty="0" smtClean="0">
                <a:latin typeface="Century Gothic"/>
                <a:cs typeface="Century Gothic"/>
              </a:rPr>
              <a:t>numero</a:t>
            </a:r>
            <a:br>
              <a:rPr lang="it-IT" sz="1600" dirty="0" smtClean="0">
                <a:latin typeface="Century Gothic"/>
                <a:cs typeface="Century Gothic"/>
              </a:rPr>
            </a:br>
            <a:r>
              <a:rPr lang="it-IT" sz="1600" dirty="0" smtClean="0">
                <a:latin typeface="Century Gothic"/>
                <a:cs typeface="Century Gothic"/>
              </a:rPr>
              <a:t>dei </a:t>
            </a:r>
            <a:r>
              <a:rPr lang="it-IT" sz="1600" dirty="0">
                <a:latin typeface="Century Gothic"/>
                <a:cs typeface="Century Gothic"/>
              </a:rPr>
              <a:t>Comuni</a:t>
            </a:r>
            <a:r>
              <a:rPr lang="it-IT" sz="1600" dirty="0" smtClean="0">
                <a:latin typeface="Century Gothic"/>
                <a:cs typeface="Century Gothic"/>
              </a:rPr>
              <a:t>,</a:t>
            </a:r>
            <a:br>
              <a:rPr lang="it-IT" sz="1600" dirty="0" smtClean="0">
                <a:latin typeface="Century Gothic"/>
                <a:cs typeface="Century Gothic"/>
              </a:rPr>
            </a:br>
            <a:r>
              <a:rPr lang="it-IT" sz="1600" dirty="0" smtClean="0">
                <a:latin typeface="Century Gothic"/>
                <a:cs typeface="Century Gothic"/>
              </a:rPr>
              <a:t>accorpando </a:t>
            </a:r>
            <a:r>
              <a:rPr lang="it-IT" sz="1600" dirty="0">
                <a:latin typeface="Century Gothic"/>
                <a:cs typeface="Century Gothic"/>
              </a:rPr>
              <a:t>quelli </a:t>
            </a:r>
            <a:r>
              <a:rPr lang="it-IT" sz="1600" dirty="0" smtClean="0">
                <a:latin typeface="Century Gothic"/>
                <a:cs typeface="Century Gothic"/>
              </a:rPr>
              <a:t>più </a:t>
            </a:r>
            <a:r>
              <a:rPr lang="it-IT" sz="1600" dirty="0">
                <a:latin typeface="Century Gothic"/>
                <a:cs typeface="Century Gothic"/>
              </a:rPr>
              <a:t>piccoli 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4216400" y="1977936"/>
            <a:ext cx="850900" cy="33855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entury Gothic"/>
                <a:cs typeface="Century Gothic"/>
              </a:rPr>
              <a:t>non sa</a:t>
            </a:r>
            <a:endParaRPr lang="it-IT" sz="1600" dirty="0">
              <a:latin typeface="Century Gothic"/>
              <a:cs typeface="Century Gothic"/>
            </a:endParaRPr>
          </a:p>
        </p:txBody>
      </p:sp>
      <p:cxnSp>
        <p:nvCxnSpPr>
          <p:cNvPr id="9" name="Connettore 1 8"/>
          <p:cNvCxnSpPr/>
          <p:nvPr/>
        </p:nvCxnSpPr>
        <p:spPr bwMode="auto">
          <a:xfrm>
            <a:off x="6540501" y="3187700"/>
            <a:ext cx="316799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asellaDiTesto 13"/>
          <p:cNvSpPr txBox="1"/>
          <p:nvPr/>
        </p:nvSpPr>
        <p:spPr>
          <a:xfrm>
            <a:off x="266700" y="6261100"/>
            <a:ext cx="41275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*RISPONDONO I CITTADINI.</a:t>
            </a:r>
            <a:endParaRPr lang="it-IT" sz="1200" b="1" i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27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313" y="196950"/>
            <a:ext cx="8571287" cy="450750"/>
          </a:xfrm>
        </p:spPr>
        <p:txBody>
          <a:bodyPr/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TASSE</a:t>
            </a:r>
            <a:r>
              <a:rPr lang="it-IT" dirty="0" smtClean="0">
                <a:latin typeface="Century Gothic"/>
                <a:cs typeface="Century Gothic"/>
              </a:rPr>
              <a:t>: </a:t>
            </a:r>
            <a:r>
              <a:rPr lang="it-IT" dirty="0" smtClean="0">
                <a:solidFill>
                  <a:schemeClr val="tx1"/>
                </a:solidFill>
                <a:latin typeface="Century Gothic"/>
                <a:cs typeface="Century Gothic"/>
              </a:rPr>
              <a:t>prima canone Rai e bollo</a:t>
            </a:r>
            <a:endParaRPr lang="it-IT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4800" y="689402"/>
            <a:ext cx="8953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>
                <a:latin typeface="Century Gothic"/>
                <a:cs typeface="Century Gothic"/>
              </a:rPr>
              <a:t>Tra le seguenti tasse, quali sono a suo giudizio quelle che sarebbe </a:t>
            </a:r>
            <a:r>
              <a:rPr lang="it-IT" sz="1400" i="1" dirty="0" smtClean="0">
                <a:latin typeface="Century Gothic"/>
                <a:cs typeface="Century Gothic"/>
              </a:rPr>
              <a:t>più </a:t>
            </a:r>
            <a:r>
              <a:rPr lang="it-IT" sz="1400" i="1" dirty="0">
                <a:latin typeface="Century Gothic"/>
                <a:cs typeface="Century Gothic"/>
              </a:rPr>
              <a:t>giusto </a:t>
            </a:r>
            <a:r>
              <a:rPr lang="it-IT" sz="1400" i="1" dirty="0" smtClean="0">
                <a:latin typeface="Century Gothic"/>
                <a:cs typeface="Century Gothic"/>
              </a:rPr>
              <a:t>abolire*? </a:t>
            </a:r>
            <a:endParaRPr lang="it-IT" sz="1400" i="1" dirty="0">
              <a:latin typeface="Century Gothic"/>
              <a:cs typeface="Century Gothic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77800" y="6476424"/>
            <a:ext cx="694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Century Gothic"/>
                <a:cs typeface="Century Gothic"/>
              </a:rPr>
              <a:t>Dati espressi in %. Possibili più risposte. </a:t>
            </a:r>
            <a:endParaRPr lang="it-IT" sz="1200" i="1" dirty="0">
              <a:latin typeface="Century Gothic"/>
              <a:cs typeface="Century Gothic"/>
            </a:endParaRPr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861371467"/>
              </p:ext>
            </p:extLst>
          </p:nvPr>
        </p:nvGraphicFramePr>
        <p:xfrm>
          <a:off x="495300" y="1214966"/>
          <a:ext cx="8928100" cy="465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66700" y="6261100"/>
            <a:ext cx="41275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*RISPONDONO I CITTADINI.</a:t>
            </a:r>
            <a:endParaRPr lang="it-IT" sz="1200" b="1" i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930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ttangolo 144"/>
          <p:cNvSpPr/>
          <p:nvPr/>
        </p:nvSpPr>
        <p:spPr bwMode="auto">
          <a:xfrm>
            <a:off x="0" y="0"/>
            <a:ext cx="6502400" cy="304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it-IT"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7170" name="Immagine 8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6731000" y="2859088"/>
            <a:ext cx="3073400" cy="5953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7171" name="Immagine 13" descr="logo swg4coloriAPP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1913" y="6242050"/>
            <a:ext cx="126206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72" name="Connettore 1 3"/>
          <p:cNvCxnSpPr>
            <a:cxnSpLocks noChangeShapeType="1"/>
          </p:cNvCxnSpPr>
          <p:nvPr/>
        </p:nvCxnSpPr>
        <p:spPr bwMode="auto">
          <a:xfrm>
            <a:off x="0" y="3162300"/>
            <a:ext cx="6591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Connettore 1 16"/>
          <p:cNvCxnSpPr/>
          <p:nvPr/>
        </p:nvCxnSpPr>
        <p:spPr bwMode="auto">
          <a:xfrm>
            <a:off x="6604000" y="0"/>
            <a:ext cx="0" cy="6858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74" name="Titolo 1"/>
          <p:cNvSpPr txBox="1">
            <a:spLocks/>
          </p:cNvSpPr>
          <p:nvPr/>
        </p:nvSpPr>
        <p:spPr bwMode="auto">
          <a:xfrm flipH="1">
            <a:off x="0" y="3303588"/>
            <a:ext cx="6718300" cy="17383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tIns="18000"/>
          <a:lstStyle/>
          <a:p>
            <a:pPr eaLnBrk="0" hangingPunct="0">
              <a:lnSpc>
                <a:spcPct val="80000"/>
              </a:lnSpc>
            </a:pPr>
            <a:r>
              <a:rPr lang="it-IT" sz="3500">
                <a:latin typeface="Century Gothic" pitchFamily="34" charset="0"/>
              </a:rPr>
              <a:t>Parte 1</a:t>
            </a:r>
          </a:p>
          <a:p>
            <a:pPr eaLnBrk="0" hangingPunct="0">
              <a:lnSpc>
                <a:spcPct val="80000"/>
              </a:lnSpc>
            </a:pPr>
            <a:endParaRPr lang="it-IT" sz="3500">
              <a:latin typeface="Century Gothic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it-IT" sz="3600" b="1">
                <a:latin typeface="Century Gothic" pitchFamily="34" charset="0"/>
              </a:rPr>
              <a:t>Le dinamiche in atto </a:t>
            </a:r>
          </a:p>
          <a:p>
            <a:pPr eaLnBrk="0" hangingPunct="0">
              <a:lnSpc>
                <a:spcPct val="80000"/>
              </a:lnSpc>
            </a:pPr>
            <a:r>
              <a:rPr lang="it-IT" sz="3600" b="1">
                <a:latin typeface="Century Gothic" pitchFamily="34" charset="0"/>
              </a:rPr>
              <a:t>nel Paese </a:t>
            </a:r>
            <a:endParaRPr lang="it-IT" sz="3500">
              <a:latin typeface="Century Gothic" pitchFamily="34" charset="0"/>
            </a:endParaRPr>
          </a:p>
        </p:txBody>
      </p:sp>
      <p:grpSp>
        <p:nvGrpSpPr>
          <p:cNvPr id="7175" name="Gruppo 146"/>
          <p:cNvGrpSpPr>
            <a:grpSpLocks/>
          </p:cNvGrpSpPr>
          <p:nvPr/>
        </p:nvGrpSpPr>
        <p:grpSpPr bwMode="auto">
          <a:xfrm>
            <a:off x="0" y="0"/>
            <a:ext cx="6540500" cy="3098800"/>
            <a:chOff x="-483726" y="3202254"/>
            <a:chExt cx="8400773" cy="3821060"/>
          </a:xfrm>
        </p:grpSpPr>
        <p:grpSp>
          <p:nvGrpSpPr>
            <p:cNvPr id="7177" name="Gruppo 147"/>
            <p:cNvGrpSpPr>
              <a:grpSpLocks/>
            </p:cNvGrpSpPr>
            <p:nvPr/>
          </p:nvGrpSpPr>
          <p:grpSpPr bwMode="auto">
            <a:xfrm>
              <a:off x="-483726" y="3202254"/>
              <a:ext cx="8400773" cy="3821060"/>
              <a:chOff x="-483726" y="3202254"/>
              <a:chExt cx="8400773" cy="3821060"/>
            </a:xfrm>
          </p:grpSpPr>
          <p:cxnSp>
            <p:nvCxnSpPr>
              <p:cNvPr id="7211" name="Connettore 1 181"/>
              <p:cNvCxnSpPr>
                <a:cxnSpLocks noChangeShapeType="1"/>
              </p:cNvCxnSpPr>
              <p:nvPr/>
            </p:nvCxnSpPr>
            <p:spPr bwMode="auto">
              <a:xfrm flipH="1">
                <a:off x="6328040" y="3828657"/>
                <a:ext cx="1572695" cy="393669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12" name="Connettore 1 182"/>
              <p:cNvCxnSpPr>
                <a:cxnSpLocks noChangeShapeType="1"/>
              </p:cNvCxnSpPr>
              <p:nvPr/>
            </p:nvCxnSpPr>
            <p:spPr bwMode="auto">
              <a:xfrm flipH="1">
                <a:off x="6688984" y="5754847"/>
                <a:ext cx="1228063" cy="91373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13" name="Connettore 1 183"/>
              <p:cNvCxnSpPr>
                <a:cxnSpLocks noChangeShapeType="1"/>
              </p:cNvCxnSpPr>
              <p:nvPr/>
            </p:nvCxnSpPr>
            <p:spPr bwMode="auto">
              <a:xfrm flipH="1" flipV="1">
                <a:off x="-483726" y="3202254"/>
                <a:ext cx="1976882" cy="853567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14" name="Connettore 1 184"/>
              <p:cNvCxnSpPr>
                <a:cxnSpLocks noChangeShapeType="1"/>
              </p:cNvCxnSpPr>
              <p:nvPr/>
            </p:nvCxnSpPr>
            <p:spPr bwMode="auto">
              <a:xfrm flipH="1">
                <a:off x="-483726" y="5333639"/>
                <a:ext cx="1731955" cy="499509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15" name="Connettore 1 185"/>
              <p:cNvCxnSpPr>
                <a:cxnSpLocks noChangeShapeType="1"/>
              </p:cNvCxnSpPr>
              <p:nvPr/>
            </p:nvCxnSpPr>
            <p:spPr bwMode="auto">
              <a:xfrm flipH="1">
                <a:off x="478693" y="6052413"/>
                <a:ext cx="1207828" cy="955242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16" name="Connettore 1 186"/>
              <p:cNvCxnSpPr>
                <a:cxnSpLocks noChangeShapeType="1"/>
              </p:cNvCxnSpPr>
              <p:nvPr/>
            </p:nvCxnSpPr>
            <p:spPr bwMode="auto">
              <a:xfrm flipH="1" flipV="1">
                <a:off x="4972913" y="6305917"/>
                <a:ext cx="774614" cy="717397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17" name="Connettore 1 187"/>
              <p:cNvCxnSpPr>
                <a:cxnSpLocks noChangeShapeType="1"/>
              </p:cNvCxnSpPr>
              <p:nvPr/>
            </p:nvCxnSpPr>
            <p:spPr bwMode="auto">
              <a:xfrm flipH="1">
                <a:off x="4763091" y="6077580"/>
                <a:ext cx="1039490" cy="192787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18" name="Connettore 1 188"/>
              <p:cNvCxnSpPr>
                <a:cxnSpLocks noChangeShapeType="1"/>
              </p:cNvCxnSpPr>
              <p:nvPr/>
            </p:nvCxnSpPr>
            <p:spPr bwMode="auto">
              <a:xfrm>
                <a:off x="1663700" y="4000500"/>
                <a:ext cx="1195190" cy="8408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19" name="Connettore 1 189"/>
              <p:cNvCxnSpPr>
                <a:cxnSpLocks noChangeShapeType="1"/>
              </p:cNvCxnSpPr>
              <p:nvPr/>
            </p:nvCxnSpPr>
            <p:spPr bwMode="auto">
              <a:xfrm>
                <a:off x="2761227" y="3991151"/>
                <a:ext cx="852328" cy="408407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20" name="Connettore 1 190"/>
              <p:cNvCxnSpPr>
                <a:cxnSpLocks noChangeShapeType="1"/>
              </p:cNvCxnSpPr>
              <p:nvPr/>
            </p:nvCxnSpPr>
            <p:spPr bwMode="auto">
              <a:xfrm>
                <a:off x="4297194" y="4124328"/>
                <a:ext cx="722626" cy="346258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21" name="Connettore 1 191"/>
              <p:cNvCxnSpPr>
                <a:cxnSpLocks noChangeShapeType="1"/>
              </p:cNvCxnSpPr>
              <p:nvPr/>
            </p:nvCxnSpPr>
            <p:spPr bwMode="auto">
              <a:xfrm>
                <a:off x="3569163" y="4390680"/>
                <a:ext cx="790179" cy="665882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22" name="Connettore 1 192"/>
              <p:cNvCxnSpPr>
                <a:cxnSpLocks noChangeShapeType="1"/>
              </p:cNvCxnSpPr>
              <p:nvPr/>
            </p:nvCxnSpPr>
            <p:spPr bwMode="auto">
              <a:xfrm flipV="1">
                <a:off x="4403735" y="3955638"/>
                <a:ext cx="1100924" cy="177568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23" name="Connettore 1 193"/>
              <p:cNvCxnSpPr>
                <a:cxnSpLocks noChangeShapeType="1"/>
              </p:cNvCxnSpPr>
              <p:nvPr/>
            </p:nvCxnSpPr>
            <p:spPr bwMode="auto">
              <a:xfrm flipV="1">
                <a:off x="3524771" y="4150963"/>
                <a:ext cx="807936" cy="230839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24" name="Connettore 1 194"/>
              <p:cNvCxnSpPr>
                <a:cxnSpLocks noChangeShapeType="1"/>
              </p:cNvCxnSpPr>
              <p:nvPr/>
            </p:nvCxnSpPr>
            <p:spPr bwMode="auto">
              <a:xfrm flipH="1">
                <a:off x="2654686" y="4017787"/>
                <a:ext cx="124298" cy="67476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25" name="Connettore 1 195"/>
              <p:cNvCxnSpPr>
                <a:cxnSpLocks noChangeShapeType="1"/>
              </p:cNvCxnSpPr>
              <p:nvPr/>
            </p:nvCxnSpPr>
            <p:spPr bwMode="auto">
              <a:xfrm flipH="1" flipV="1">
                <a:off x="2024318" y="4568249"/>
                <a:ext cx="657003" cy="115419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26" name="Connettore 1 196"/>
              <p:cNvCxnSpPr>
                <a:cxnSpLocks noChangeShapeType="1"/>
              </p:cNvCxnSpPr>
              <p:nvPr/>
            </p:nvCxnSpPr>
            <p:spPr bwMode="auto">
              <a:xfrm flipH="1">
                <a:off x="1198625" y="4523857"/>
                <a:ext cx="736909" cy="17757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27" name="Connettore 1 197"/>
              <p:cNvCxnSpPr>
                <a:cxnSpLocks noChangeShapeType="1"/>
              </p:cNvCxnSpPr>
              <p:nvPr/>
            </p:nvCxnSpPr>
            <p:spPr bwMode="auto">
              <a:xfrm flipH="1">
                <a:off x="1136476" y="5100954"/>
                <a:ext cx="701395" cy="239717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28" name="Connettore 1 198"/>
              <p:cNvCxnSpPr>
                <a:cxnSpLocks noChangeShapeType="1"/>
              </p:cNvCxnSpPr>
              <p:nvPr/>
            </p:nvCxnSpPr>
            <p:spPr bwMode="auto">
              <a:xfrm flipH="1">
                <a:off x="1598154" y="5891133"/>
                <a:ext cx="887842" cy="150933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29" name="Connettore 1 199"/>
              <p:cNvCxnSpPr>
                <a:cxnSpLocks noChangeShapeType="1"/>
              </p:cNvCxnSpPr>
              <p:nvPr/>
            </p:nvCxnSpPr>
            <p:spPr bwMode="auto">
              <a:xfrm flipH="1">
                <a:off x="2076103" y="6512623"/>
                <a:ext cx="765030" cy="6966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30" name="Connettore 1 200"/>
              <p:cNvCxnSpPr>
                <a:cxnSpLocks noChangeShapeType="1"/>
              </p:cNvCxnSpPr>
              <p:nvPr/>
            </p:nvCxnSpPr>
            <p:spPr bwMode="auto">
              <a:xfrm flipH="1">
                <a:off x="2815490" y="6432717"/>
                <a:ext cx="709282" cy="149566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31" name="Connettore 1 201"/>
              <p:cNvCxnSpPr>
                <a:cxnSpLocks noChangeShapeType="1"/>
              </p:cNvCxnSpPr>
              <p:nvPr/>
            </p:nvCxnSpPr>
            <p:spPr bwMode="auto">
              <a:xfrm flipH="1">
                <a:off x="3409848" y="6445351"/>
                <a:ext cx="754169" cy="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32" name="Connettore 1 202"/>
              <p:cNvCxnSpPr>
                <a:cxnSpLocks noChangeShapeType="1"/>
              </p:cNvCxnSpPr>
              <p:nvPr/>
            </p:nvCxnSpPr>
            <p:spPr bwMode="auto">
              <a:xfrm flipH="1">
                <a:off x="4213098" y="6246270"/>
                <a:ext cx="749978" cy="250658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33" name="Connettore 1 203"/>
              <p:cNvCxnSpPr>
                <a:cxnSpLocks noChangeShapeType="1"/>
              </p:cNvCxnSpPr>
              <p:nvPr/>
            </p:nvCxnSpPr>
            <p:spPr bwMode="auto">
              <a:xfrm flipH="1">
                <a:off x="5760837" y="5802349"/>
                <a:ext cx="921879" cy="275231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34" name="Connettore 1 204"/>
              <p:cNvCxnSpPr>
                <a:cxnSpLocks noChangeShapeType="1"/>
              </p:cNvCxnSpPr>
              <p:nvPr/>
            </p:nvCxnSpPr>
            <p:spPr bwMode="auto">
              <a:xfrm flipH="1" flipV="1">
                <a:off x="6430156" y="5100954"/>
                <a:ext cx="252560" cy="701395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35" name="Connettore 1 205"/>
              <p:cNvCxnSpPr>
                <a:cxnSpLocks noChangeShapeType="1"/>
              </p:cNvCxnSpPr>
              <p:nvPr/>
            </p:nvCxnSpPr>
            <p:spPr bwMode="auto">
              <a:xfrm flipH="1" flipV="1">
                <a:off x="6330371" y="4190916"/>
                <a:ext cx="99785" cy="865646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36" name="Connettore 1 206"/>
              <p:cNvCxnSpPr>
                <a:cxnSpLocks noChangeShapeType="1"/>
              </p:cNvCxnSpPr>
              <p:nvPr/>
            </p:nvCxnSpPr>
            <p:spPr bwMode="auto">
              <a:xfrm flipH="1" flipV="1">
                <a:off x="5531294" y="3942320"/>
                <a:ext cx="799077" cy="306306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37" name="Connettore 1 207"/>
              <p:cNvCxnSpPr>
                <a:cxnSpLocks noChangeShapeType="1"/>
              </p:cNvCxnSpPr>
              <p:nvPr/>
            </p:nvCxnSpPr>
            <p:spPr bwMode="auto">
              <a:xfrm flipH="1">
                <a:off x="5760837" y="4254067"/>
                <a:ext cx="594303" cy="607169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38" name="Connettore 1 208"/>
              <p:cNvCxnSpPr>
                <a:cxnSpLocks noChangeShapeType="1"/>
              </p:cNvCxnSpPr>
              <p:nvPr/>
            </p:nvCxnSpPr>
            <p:spPr bwMode="auto">
              <a:xfrm flipH="1" flipV="1">
                <a:off x="4963075" y="4470586"/>
                <a:ext cx="728030" cy="408407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39" name="Connettore 1 209"/>
              <p:cNvCxnSpPr>
                <a:cxnSpLocks noChangeShapeType="1"/>
              </p:cNvCxnSpPr>
              <p:nvPr/>
            </p:nvCxnSpPr>
            <p:spPr bwMode="auto">
              <a:xfrm flipH="1">
                <a:off x="5019820" y="4887782"/>
                <a:ext cx="695814" cy="159902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40" name="Connettore 1 210"/>
              <p:cNvCxnSpPr>
                <a:cxnSpLocks noChangeShapeType="1"/>
              </p:cNvCxnSpPr>
              <p:nvPr/>
            </p:nvCxnSpPr>
            <p:spPr bwMode="auto">
              <a:xfrm flipH="1" flipV="1">
                <a:off x="5019821" y="5078809"/>
                <a:ext cx="782761" cy="395039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41" name="Connettore 1 211"/>
              <p:cNvCxnSpPr>
                <a:cxnSpLocks noChangeShapeType="1"/>
              </p:cNvCxnSpPr>
              <p:nvPr/>
            </p:nvCxnSpPr>
            <p:spPr bwMode="auto">
              <a:xfrm flipH="1" flipV="1">
                <a:off x="5802581" y="5456792"/>
                <a:ext cx="880135" cy="345557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42" name="Connettore 1 212"/>
              <p:cNvCxnSpPr>
                <a:cxnSpLocks noChangeShapeType="1"/>
              </p:cNvCxnSpPr>
              <p:nvPr/>
            </p:nvCxnSpPr>
            <p:spPr bwMode="auto">
              <a:xfrm flipV="1">
                <a:off x="5167279" y="5473848"/>
                <a:ext cx="635303" cy="213081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43" name="Connettore 1 213"/>
              <p:cNvCxnSpPr>
                <a:cxnSpLocks noChangeShapeType="1"/>
              </p:cNvCxnSpPr>
              <p:nvPr/>
            </p:nvCxnSpPr>
            <p:spPr bwMode="auto">
              <a:xfrm>
                <a:off x="4474762" y="5615160"/>
                <a:ext cx="763544" cy="6105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44" name="Connettore 1 214"/>
              <p:cNvCxnSpPr>
                <a:cxnSpLocks noChangeShapeType="1"/>
              </p:cNvCxnSpPr>
              <p:nvPr/>
            </p:nvCxnSpPr>
            <p:spPr bwMode="auto">
              <a:xfrm flipH="1" flipV="1">
                <a:off x="4359343" y="5047684"/>
                <a:ext cx="115419" cy="546572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45" name="Connettore 1 215"/>
              <p:cNvCxnSpPr>
                <a:cxnSpLocks noChangeShapeType="1"/>
              </p:cNvCxnSpPr>
              <p:nvPr/>
            </p:nvCxnSpPr>
            <p:spPr bwMode="auto">
              <a:xfrm>
                <a:off x="3711218" y="5047684"/>
                <a:ext cx="648125" cy="31126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46" name="Connettore 1 216"/>
              <p:cNvCxnSpPr>
                <a:cxnSpLocks noChangeShapeType="1"/>
              </p:cNvCxnSpPr>
              <p:nvPr/>
            </p:nvCxnSpPr>
            <p:spPr bwMode="auto">
              <a:xfrm flipV="1">
                <a:off x="3017638" y="4923386"/>
                <a:ext cx="746851" cy="30574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47" name="Connettore 1 217"/>
              <p:cNvCxnSpPr>
                <a:cxnSpLocks noChangeShapeType="1"/>
              </p:cNvCxnSpPr>
              <p:nvPr/>
            </p:nvCxnSpPr>
            <p:spPr bwMode="auto">
              <a:xfrm flipH="1" flipV="1">
                <a:off x="2681321" y="4603762"/>
                <a:ext cx="355101" cy="60567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48" name="Connettore 1 218"/>
              <p:cNvCxnSpPr>
                <a:cxnSpLocks noChangeShapeType="1"/>
              </p:cNvCxnSpPr>
              <p:nvPr/>
            </p:nvCxnSpPr>
            <p:spPr bwMode="auto">
              <a:xfrm flipH="1">
                <a:off x="2485996" y="5234131"/>
                <a:ext cx="543791" cy="5327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49" name="Connettore 1 219"/>
              <p:cNvCxnSpPr>
                <a:cxnSpLocks noChangeShapeType="1"/>
              </p:cNvCxnSpPr>
              <p:nvPr/>
            </p:nvCxnSpPr>
            <p:spPr bwMode="auto">
              <a:xfrm flipH="1" flipV="1">
                <a:off x="1811236" y="5083196"/>
                <a:ext cx="674760" cy="204204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50" name="Connettore 1 220"/>
              <p:cNvCxnSpPr>
                <a:cxnSpLocks noChangeShapeType="1"/>
              </p:cNvCxnSpPr>
              <p:nvPr/>
            </p:nvCxnSpPr>
            <p:spPr bwMode="auto">
              <a:xfrm flipH="1">
                <a:off x="1855671" y="4523857"/>
                <a:ext cx="168647" cy="542901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51" name="Connettore 1 221"/>
              <p:cNvCxnSpPr>
                <a:cxnSpLocks noChangeShapeType="1"/>
              </p:cNvCxnSpPr>
              <p:nvPr/>
            </p:nvCxnSpPr>
            <p:spPr bwMode="auto">
              <a:xfrm>
                <a:off x="1651383" y="3838901"/>
                <a:ext cx="372936" cy="684956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52" name="Connettore 1 222"/>
              <p:cNvCxnSpPr>
                <a:cxnSpLocks noChangeShapeType="1"/>
              </p:cNvCxnSpPr>
              <p:nvPr/>
            </p:nvCxnSpPr>
            <p:spPr bwMode="auto">
              <a:xfrm flipH="1">
                <a:off x="1294758" y="3856657"/>
                <a:ext cx="330011" cy="684956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53" name="Connettore 1 223"/>
              <p:cNvCxnSpPr>
                <a:cxnSpLocks noChangeShapeType="1"/>
              </p:cNvCxnSpPr>
              <p:nvPr/>
            </p:nvCxnSpPr>
            <p:spPr bwMode="auto">
              <a:xfrm flipH="1">
                <a:off x="1136476" y="4545303"/>
                <a:ext cx="120614" cy="795368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54" name="Connettore 1 224"/>
              <p:cNvCxnSpPr>
                <a:cxnSpLocks noChangeShapeType="1"/>
              </p:cNvCxnSpPr>
              <p:nvPr/>
            </p:nvCxnSpPr>
            <p:spPr bwMode="auto">
              <a:xfrm>
                <a:off x="1155145" y="5340671"/>
                <a:ext cx="496238" cy="701395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55" name="Connettore 1 225"/>
              <p:cNvCxnSpPr>
                <a:cxnSpLocks noChangeShapeType="1"/>
              </p:cNvCxnSpPr>
              <p:nvPr/>
            </p:nvCxnSpPr>
            <p:spPr bwMode="auto">
              <a:xfrm>
                <a:off x="1669181" y="6042067"/>
                <a:ext cx="496238" cy="540216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56" name="Connettore 1 226"/>
              <p:cNvCxnSpPr>
                <a:cxnSpLocks noChangeShapeType="1"/>
              </p:cNvCxnSpPr>
              <p:nvPr/>
            </p:nvCxnSpPr>
            <p:spPr bwMode="auto">
              <a:xfrm flipH="1" flipV="1">
                <a:off x="5167279" y="5642538"/>
                <a:ext cx="609823" cy="490214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57" name="Connettore 1 227"/>
              <p:cNvCxnSpPr>
                <a:cxnSpLocks noChangeShapeType="1"/>
              </p:cNvCxnSpPr>
              <p:nvPr/>
            </p:nvCxnSpPr>
            <p:spPr bwMode="auto">
              <a:xfrm flipH="1" flipV="1">
                <a:off x="4478996" y="5587367"/>
                <a:ext cx="484079" cy="658903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58" name="Connettore 1 228"/>
              <p:cNvCxnSpPr>
                <a:cxnSpLocks noChangeShapeType="1"/>
              </p:cNvCxnSpPr>
              <p:nvPr/>
            </p:nvCxnSpPr>
            <p:spPr bwMode="auto">
              <a:xfrm flipH="1" flipV="1">
                <a:off x="3853171" y="5802349"/>
                <a:ext cx="1109904" cy="443921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59" name="Connettore 1 229"/>
              <p:cNvCxnSpPr>
                <a:cxnSpLocks noChangeShapeType="1"/>
              </p:cNvCxnSpPr>
              <p:nvPr/>
            </p:nvCxnSpPr>
            <p:spPr bwMode="auto">
              <a:xfrm flipH="1" flipV="1">
                <a:off x="3866488" y="5800982"/>
                <a:ext cx="297529" cy="631735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60" name="Connettore 1 230"/>
              <p:cNvCxnSpPr>
                <a:cxnSpLocks noChangeShapeType="1"/>
              </p:cNvCxnSpPr>
              <p:nvPr/>
            </p:nvCxnSpPr>
            <p:spPr bwMode="auto">
              <a:xfrm flipV="1">
                <a:off x="3524771" y="5800982"/>
                <a:ext cx="323960" cy="631735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61" name="Connettore 1 231"/>
              <p:cNvCxnSpPr>
                <a:cxnSpLocks noChangeShapeType="1"/>
              </p:cNvCxnSpPr>
              <p:nvPr/>
            </p:nvCxnSpPr>
            <p:spPr bwMode="auto">
              <a:xfrm flipH="1" flipV="1">
                <a:off x="3017638" y="5800982"/>
                <a:ext cx="469451" cy="647637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62" name="Connettore 1 232"/>
              <p:cNvCxnSpPr>
                <a:cxnSpLocks noChangeShapeType="1"/>
              </p:cNvCxnSpPr>
              <p:nvPr/>
            </p:nvCxnSpPr>
            <p:spPr bwMode="auto">
              <a:xfrm flipV="1">
                <a:off x="2841133" y="5777274"/>
                <a:ext cx="146156" cy="735349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63" name="Connettore 1 233"/>
              <p:cNvCxnSpPr>
                <a:cxnSpLocks noChangeShapeType="1"/>
              </p:cNvCxnSpPr>
              <p:nvPr/>
            </p:nvCxnSpPr>
            <p:spPr bwMode="auto">
              <a:xfrm flipH="1" flipV="1">
                <a:off x="2427453" y="5855620"/>
                <a:ext cx="374161" cy="705873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64" name="Connettore 1 234"/>
              <p:cNvCxnSpPr>
                <a:cxnSpLocks noChangeShapeType="1"/>
              </p:cNvCxnSpPr>
              <p:nvPr/>
            </p:nvCxnSpPr>
            <p:spPr bwMode="auto">
              <a:xfrm flipH="1" flipV="1">
                <a:off x="2449849" y="5251938"/>
                <a:ext cx="586573" cy="550412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65" name="Connettore 1 235"/>
              <p:cNvCxnSpPr>
                <a:cxnSpLocks noChangeShapeType="1"/>
              </p:cNvCxnSpPr>
              <p:nvPr/>
            </p:nvCxnSpPr>
            <p:spPr bwMode="auto">
              <a:xfrm flipH="1" flipV="1">
                <a:off x="1883227" y="5100954"/>
                <a:ext cx="544226" cy="754666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66" name="Connettore 1 236"/>
              <p:cNvCxnSpPr>
                <a:cxnSpLocks noChangeShapeType="1"/>
              </p:cNvCxnSpPr>
              <p:nvPr/>
            </p:nvCxnSpPr>
            <p:spPr bwMode="auto">
              <a:xfrm flipH="1">
                <a:off x="2449849" y="5800982"/>
                <a:ext cx="660445" cy="90152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67" name="Connettore 1 237"/>
              <p:cNvCxnSpPr>
                <a:cxnSpLocks noChangeShapeType="1"/>
              </p:cNvCxnSpPr>
              <p:nvPr/>
            </p:nvCxnSpPr>
            <p:spPr bwMode="auto">
              <a:xfrm flipH="1" flipV="1">
                <a:off x="3036422" y="5225252"/>
                <a:ext cx="73872" cy="547120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68" name="Connettore 1 238"/>
              <p:cNvCxnSpPr>
                <a:cxnSpLocks noChangeShapeType="1"/>
              </p:cNvCxnSpPr>
              <p:nvPr/>
            </p:nvCxnSpPr>
            <p:spPr bwMode="auto">
              <a:xfrm>
                <a:off x="3110294" y="5219628"/>
                <a:ext cx="822884" cy="582721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69" name="Connettore 1 239"/>
              <p:cNvCxnSpPr>
                <a:cxnSpLocks noChangeShapeType="1"/>
              </p:cNvCxnSpPr>
              <p:nvPr/>
            </p:nvCxnSpPr>
            <p:spPr bwMode="auto">
              <a:xfrm>
                <a:off x="3764488" y="4923386"/>
                <a:ext cx="168690" cy="853889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70" name="Connettore 1 240"/>
              <p:cNvCxnSpPr>
                <a:cxnSpLocks noChangeShapeType="1"/>
              </p:cNvCxnSpPr>
              <p:nvPr/>
            </p:nvCxnSpPr>
            <p:spPr bwMode="auto">
              <a:xfrm>
                <a:off x="4341748" y="5032120"/>
                <a:ext cx="648125" cy="31126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71" name="Connettore 1 241"/>
              <p:cNvCxnSpPr>
                <a:cxnSpLocks noChangeShapeType="1"/>
              </p:cNvCxnSpPr>
              <p:nvPr/>
            </p:nvCxnSpPr>
            <p:spPr bwMode="auto">
              <a:xfrm flipH="1" flipV="1">
                <a:off x="4332707" y="4066043"/>
                <a:ext cx="9041" cy="1012766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72" name="Connettore 1 242"/>
              <p:cNvCxnSpPr>
                <a:cxnSpLocks noChangeShapeType="1"/>
              </p:cNvCxnSpPr>
              <p:nvPr/>
            </p:nvCxnSpPr>
            <p:spPr bwMode="auto">
              <a:xfrm flipH="1" flipV="1">
                <a:off x="4989873" y="4408437"/>
                <a:ext cx="38989" cy="586512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73" name="Connettore 1 243"/>
              <p:cNvCxnSpPr>
                <a:cxnSpLocks noChangeShapeType="1"/>
              </p:cNvCxnSpPr>
              <p:nvPr/>
            </p:nvCxnSpPr>
            <p:spPr bwMode="auto">
              <a:xfrm flipV="1">
                <a:off x="3110295" y="4390680"/>
                <a:ext cx="458868" cy="879501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74" name="Connettore 1 244"/>
              <p:cNvCxnSpPr>
                <a:cxnSpLocks noChangeShapeType="1"/>
              </p:cNvCxnSpPr>
              <p:nvPr/>
            </p:nvCxnSpPr>
            <p:spPr bwMode="auto">
              <a:xfrm flipH="1" flipV="1">
                <a:off x="5495552" y="3942321"/>
                <a:ext cx="220082" cy="981065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7275" name="Connettore 1 245"/>
              <p:cNvCxnSpPr>
                <a:cxnSpLocks noChangeShapeType="1"/>
              </p:cNvCxnSpPr>
              <p:nvPr/>
            </p:nvCxnSpPr>
            <p:spPr bwMode="auto">
              <a:xfrm flipV="1">
                <a:off x="5852398" y="5056562"/>
                <a:ext cx="577759" cy="463587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sp>
            <p:nvSpPr>
              <p:cNvPr id="7276" name="Ovale 246"/>
              <p:cNvSpPr>
                <a:spLocks noChangeArrowheads="1"/>
              </p:cNvSpPr>
              <p:nvPr/>
            </p:nvSpPr>
            <p:spPr bwMode="auto">
              <a:xfrm>
                <a:off x="1482735" y="3846742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48" name="Ovale 247"/>
              <p:cNvSpPr/>
              <p:nvPr/>
            </p:nvSpPr>
            <p:spPr bwMode="auto">
              <a:xfrm>
                <a:off x="2646174" y="3795380"/>
                <a:ext cx="354790" cy="35626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it-IT"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7278" name="Ovale 248"/>
              <p:cNvSpPr>
                <a:spLocks noChangeArrowheads="1"/>
              </p:cNvSpPr>
              <p:nvPr/>
            </p:nvSpPr>
            <p:spPr bwMode="auto">
              <a:xfrm>
                <a:off x="2485996" y="4470586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50" name="Ovale 249"/>
              <p:cNvSpPr/>
              <p:nvPr/>
            </p:nvSpPr>
            <p:spPr bwMode="auto">
              <a:xfrm>
                <a:off x="1812213" y="4345440"/>
                <a:ext cx="354790" cy="35626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it-IT"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7280" name="Ovale 250"/>
              <p:cNvSpPr>
                <a:spLocks noChangeArrowheads="1"/>
              </p:cNvSpPr>
              <p:nvPr/>
            </p:nvSpPr>
            <p:spPr bwMode="auto">
              <a:xfrm>
                <a:off x="1092084" y="4346288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52" name="Ovale 251"/>
              <p:cNvSpPr/>
              <p:nvPr/>
            </p:nvSpPr>
            <p:spPr bwMode="auto">
              <a:xfrm>
                <a:off x="1002722" y="5128444"/>
                <a:ext cx="354790" cy="3543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it-IT"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7282" name="Ovale 252"/>
              <p:cNvSpPr>
                <a:spLocks noChangeArrowheads="1"/>
              </p:cNvSpPr>
              <p:nvPr/>
            </p:nvSpPr>
            <p:spPr bwMode="auto">
              <a:xfrm>
                <a:off x="1669181" y="492338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7283" name="Ovale 253"/>
              <p:cNvSpPr>
                <a:spLocks noChangeArrowheads="1"/>
              </p:cNvSpPr>
              <p:nvPr/>
            </p:nvSpPr>
            <p:spPr bwMode="auto">
              <a:xfrm>
                <a:off x="2290671" y="5118711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7284" name="Ovale 254"/>
              <p:cNvSpPr>
                <a:spLocks noChangeArrowheads="1"/>
              </p:cNvSpPr>
              <p:nvPr/>
            </p:nvSpPr>
            <p:spPr bwMode="auto">
              <a:xfrm>
                <a:off x="2246279" y="5686930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7285" name="Ovale 255"/>
              <p:cNvSpPr>
                <a:spLocks noChangeArrowheads="1"/>
              </p:cNvSpPr>
              <p:nvPr/>
            </p:nvSpPr>
            <p:spPr bwMode="auto">
              <a:xfrm>
                <a:off x="1456099" y="583786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57" name="Ovale 256"/>
              <p:cNvSpPr/>
              <p:nvPr/>
            </p:nvSpPr>
            <p:spPr bwMode="auto">
              <a:xfrm>
                <a:off x="1944751" y="6371464"/>
                <a:ext cx="354790" cy="35430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it-IT"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7287" name="Ovale 257"/>
              <p:cNvSpPr>
                <a:spLocks noChangeArrowheads="1"/>
              </p:cNvSpPr>
              <p:nvPr/>
            </p:nvSpPr>
            <p:spPr bwMode="auto">
              <a:xfrm>
                <a:off x="2636929" y="6370568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7288" name="Ovale 258"/>
              <p:cNvSpPr>
                <a:spLocks noChangeArrowheads="1"/>
              </p:cNvSpPr>
              <p:nvPr/>
            </p:nvSpPr>
            <p:spPr bwMode="auto">
              <a:xfrm>
                <a:off x="2858890" y="5624781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60" name="Ovale 259"/>
              <p:cNvSpPr/>
              <p:nvPr/>
            </p:nvSpPr>
            <p:spPr bwMode="auto">
              <a:xfrm>
                <a:off x="2921442" y="5048187"/>
                <a:ext cx="354790" cy="35430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it-IT"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7290" name="Ovale 260"/>
              <p:cNvSpPr>
                <a:spLocks noChangeArrowheads="1"/>
              </p:cNvSpPr>
              <p:nvPr/>
            </p:nvSpPr>
            <p:spPr bwMode="auto">
              <a:xfrm>
                <a:off x="3578042" y="480796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7291" name="Ovale 261"/>
              <p:cNvSpPr>
                <a:spLocks noChangeArrowheads="1"/>
              </p:cNvSpPr>
              <p:nvPr/>
            </p:nvSpPr>
            <p:spPr bwMode="auto">
              <a:xfrm>
                <a:off x="3409352" y="4213112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7292" name="Ovale 262"/>
              <p:cNvSpPr>
                <a:spLocks noChangeArrowheads="1"/>
              </p:cNvSpPr>
              <p:nvPr/>
            </p:nvSpPr>
            <p:spPr bwMode="auto">
              <a:xfrm>
                <a:off x="4164017" y="396451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7293" name="Ovale 263"/>
              <p:cNvSpPr>
                <a:spLocks noChangeArrowheads="1"/>
              </p:cNvSpPr>
              <p:nvPr/>
            </p:nvSpPr>
            <p:spPr bwMode="auto">
              <a:xfrm>
                <a:off x="4146260" y="4878994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65" name="Ovale 264"/>
              <p:cNvSpPr/>
              <p:nvPr/>
            </p:nvSpPr>
            <p:spPr bwMode="auto">
              <a:xfrm>
                <a:off x="4324289" y="5447519"/>
                <a:ext cx="354790" cy="35430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it-IT"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7295" name="Ovale 265"/>
              <p:cNvSpPr>
                <a:spLocks noChangeArrowheads="1"/>
              </p:cNvSpPr>
              <p:nvPr/>
            </p:nvSpPr>
            <p:spPr bwMode="auto">
              <a:xfrm>
                <a:off x="4963075" y="550048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7296" name="Ovale 266"/>
              <p:cNvSpPr>
                <a:spLocks noChangeArrowheads="1"/>
              </p:cNvSpPr>
              <p:nvPr/>
            </p:nvSpPr>
            <p:spPr bwMode="auto">
              <a:xfrm>
                <a:off x="4767750" y="605140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7297" name="Ovale 267"/>
              <p:cNvSpPr>
                <a:spLocks noChangeArrowheads="1"/>
              </p:cNvSpPr>
              <p:nvPr/>
            </p:nvSpPr>
            <p:spPr bwMode="auto">
              <a:xfrm>
                <a:off x="3711218" y="562478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7298" name="Ovale 268"/>
              <p:cNvSpPr>
                <a:spLocks noChangeArrowheads="1"/>
              </p:cNvSpPr>
              <p:nvPr/>
            </p:nvSpPr>
            <p:spPr bwMode="auto">
              <a:xfrm>
                <a:off x="3293932" y="6264027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70" name="Ovale 269"/>
              <p:cNvSpPr/>
              <p:nvPr/>
            </p:nvSpPr>
            <p:spPr bwMode="auto">
              <a:xfrm>
                <a:off x="4012319" y="6281418"/>
                <a:ext cx="356828" cy="35626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it-IT"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7300" name="Ovale 270"/>
              <p:cNvSpPr>
                <a:spLocks noChangeArrowheads="1"/>
              </p:cNvSpPr>
              <p:nvPr/>
            </p:nvSpPr>
            <p:spPr bwMode="auto">
              <a:xfrm>
                <a:off x="5602321" y="589113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72" name="Ovale 271"/>
              <p:cNvSpPr/>
              <p:nvPr/>
            </p:nvSpPr>
            <p:spPr bwMode="auto">
              <a:xfrm>
                <a:off x="6489731" y="5606077"/>
                <a:ext cx="354790" cy="35626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it-IT"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3" name="Ovale 272"/>
              <p:cNvSpPr/>
              <p:nvPr/>
            </p:nvSpPr>
            <p:spPr bwMode="auto">
              <a:xfrm>
                <a:off x="6206308" y="4860266"/>
                <a:ext cx="354790" cy="35626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it-IT"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7303" name="Ovale 273"/>
              <p:cNvSpPr>
                <a:spLocks noChangeArrowheads="1"/>
              </p:cNvSpPr>
              <p:nvPr/>
            </p:nvSpPr>
            <p:spPr bwMode="auto">
              <a:xfrm>
                <a:off x="5655592" y="528740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75" name="Ovale 274"/>
              <p:cNvSpPr/>
              <p:nvPr/>
            </p:nvSpPr>
            <p:spPr bwMode="auto">
              <a:xfrm>
                <a:off x="4856475" y="4870053"/>
                <a:ext cx="354790" cy="35431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it-IT"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7305" name="Ovale 275"/>
              <p:cNvSpPr>
                <a:spLocks noChangeArrowheads="1"/>
              </p:cNvSpPr>
              <p:nvPr/>
            </p:nvSpPr>
            <p:spPr bwMode="auto">
              <a:xfrm>
                <a:off x="4812142" y="424862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77" name="Ovale 276"/>
              <p:cNvSpPr/>
              <p:nvPr/>
            </p:nvSpPr>
            <p:spPr bwMode="auto">
              <a:xfrm>
                <a:off x="5335644" y="3795380"/>
                <a:ext cx="354790" cy="35626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it-IT"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8" name="Ovale 277"/>
              <p:cNvSpPr/>
              <p:nvPr/>
            </p:nvSpPr>
            <p:spPr bwMode="auto">
              <a:xfrm>
                <a:off x="6153293" y="4053772"/>
                <a:ext cx="354790" cy="35430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it-IT"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7308" name="Ovale 278"/>
              <p:cNvSpPr>
                <a:spLocks noChangeArrowheads="1"/>
              </p:cNvSpPr>
              <p:nvPr/>
            </p:nvSpPr>
            <p:spPr bwMode="auto">
              <a:xfrm>
                <a:off x="5531294" y="4692547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it-IT"/>
              </a:p>
            </p:txBody>
          </p:sp>
          <p:cxnSp>
            <p:nvCxnSpPr>
              <p:cNvPr id="7309" name="Connettore 1 279"/>
              <p:cNvCxnSpPr>
                <a:cxnSpLocks noChangeShapeType="1"/>
                <a:endCxn id="145" idx="0"/>
              </p:cNvCxnSpPr>
              <p:nvPr/>
            </p:nvCxnSpPr>
            <p:spPr bwMode="auto">
              <a:xfrm flipV="1">
                <a:off x="2975611" y="3202254"/>
                <a:ext cx="716581" cy="773703"/>
              </a:xfrm>
              <a:prstGeom prst="line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</p:grpSp>
        <p:sp>
          <p:nvSpPr>
            <p:cNvPr id="7178" name="Rettangolo 148"/>
            <p:cNvSpPr>
              <a:spLocks noChangeArrowheads="1"/>
            </p:cNvSpPr>
            <p:nvPr/>
          </p:nvSpPr>
          <p:spPr bwMode="auto">
            <a:xfrm flipH="1">
              <a:off x="1054100" y="3911008"/>
              <a:ext cx="368300" cy="686392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79" name="Rettangolo 149"/>
            <p:cNvSpPr>
              <a:spLocks noChangeArrowheads="1"/>
            </p:cNvSpPr>
            <p:nvPr/>
          </p:nvSpPr>
          <p:spPr bwMode="auto">
            <a:xfrm flipH="1">
              <a:off x="1460500" y="3415708"/>
              <a:ext cx="342900" cy="686392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80" name="Rettangolo 150"/>
            <p:cNvSpPr>
              <a:spLocks noChangeArrowheads="1"/>
            </p:cNvSpPr>
            <p:nvPr/>
          </p:nvSpPr>
          <p:spPr bwMode="auto">
            <a:xfrm flipH="1">
              <a:off x="1892300" y="3872908"/>
              <a:ext cx="317500" cy="686392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81" name="Rettangolo 151"/>
            <p:cNvSpPr>
              <a:spLocks noChangeArrowheads="1"/>
            </p:cNvSpPr>
            <p:nvPr/>
          </p:nvSpPr>
          <p:spPr bwMode="auto">
            <a:xfrm flipH="1">
              <a:off x="2616200" y="3403600"/>
              <a:ext cx="381000" cy="67310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82" name="Rettangolo 152"/>
            <p:cNvSpPr>
              <a:spLocks noChangeArrowheads="1"/>
            </p:cNvSpPr>
            <p:nvPr/>
          </p:nvSpPr>
          <p:spPr bwMode="auto">
            <a:xfrm flipH="1">
              <a:off x="1003300" y="4749800"/>
              <a:ext cx="304800" cy="673100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83" name="Rettangolo 153"/>
            <p:cNvSpPr>
              <a:spLocks noChangeArrowheads="1"/>
            </p:cNvSpPr>
            <p:nvPr/>
          </p:nvSpPr>
          <p:spPr bwMode="auto">
            <a:xfrm flipH="1">
              <a:off x="1511300" y="5473700"/>
              <a:ext cx="279400" cy="673100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84" name="Rettangolo 154"/>
            <p:cNvSpPr>
              <a:spLocks noChangeArrowheads="1"/>
            </p:cNvSpPr>
            <p:nvPr/>
          </p:nvSpPr>
          <p:spPr bwMode="auto">
            <a:xfrm flipH="1">
              <a:off x="1676400" y="4559300"/>
              <a:ext cx="292100" cy="673100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85" name="Rettangolo 155"/>
            <p:cNvSpPr>
              <a:spLocks noChangeArrowheads="1"/>
            </p:cNvSpPr>
            <p:nvPr/>
          </p:nvSpPr>
          <p:spPr bwMode="auto">
            <a:xfrm flipH="1">
              <a:off x="3365500" y="3860800"/>
              <a:ext cx="381000" cy="673100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86" name="Rettangolo 156"/>
            <p:cNvSpPr>
              <a:spLocks noChangeArrowheads="1"/>
            </p:cNvSpPr>
            <p:nvPr/>
          </p:nvSpPr>
          <p:spPr bwMode="auto">
            <a:xfrm>
              <a:off x="5676900" y="4940300"/>
              <a:ext cx="381000" cy="673100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87" name="Rettangolo 157"/>
            <p:cNvSpPr>
              <a:spLocks noChangeArrowheads="1"/>
            </p:cNvSpPr>
            <p:nvPr/>
          </p:nvSpPr>
          <p:spPr bwMode="auto">
            <a:xfrm>
              <a:off x="3728864" y="5267300"/>
              <a:ext cx="355600" cy="647700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88" name="Rettangolo 158"/>
            <p:cNvSpPr>
              <a:spLocks noChangeArrowheads="1"/>
            </p:cNvSpPr>
            <p:nvPr/>
          </p:nvSpPr>
          <p:spPr bwMode="auto">
            <a:xfrm flipH="1">
              <a:off x="4902200" y="4457108"/>
              <a:ext cx="317500" cy="686392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89" name="Rettangolo 159"/>
            <p:cNvSpPr>
              <a:spLocks noChangeArrowheads="1"/>
            </p:cNvSpPr>
            <p:nvPr/>
          </p:nvSpPr>
          <p:spPr bwMode="auto">
            <a:xfrm>
              <a:off x="4838700" y="3873500"/>
              <a:ext cx="381000" cy="67310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90" name="Rettangolo 160"/>
            <p:cNvSpPr>
              <a:spLocks noChangeArrowheads="1"/>
            </p:cNvSpPr>
            <p:nvPr/>
          </p:nvSpPr>
          <p:spPr bwMode="auto">
            <a:xfrm>
              <a:off x="6540500" y="5219700"/>
              <a:ext cx="381000" cy="67310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91" name="Rettangolo 161"/>
            <p:cNvSpPr>
              <a:spLocks noChangeArrowheads="1"/>
            </p:cNvSpPr>
            <p:nvPr/>
          </p:nvSpPr>
          <p:spPr bwMode="auto">
            <a:xfrm flipH="1">
              <a:off x="3619500" y="4457700"/>
              <a:ext cx="279400" cy="673100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92" name="Rettangolo 162"/>
            <p:cNvSpPr>
              <a:spLocks noChangeArrowheads="1"/>
            </p:cNvSpPr>
            <p:nvPr/>
          </p:nvSpPr>
          <p:spPr bwMode="auto">
            <a:xfrm>
              <a:off x="5372100" y="3441700"/>
              <a:ext cx="292100" cy="673100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93" name="Rettangolo 163"/>
            <p:cNvSpPr>
              <a:spLocks noChangeArrowheads="1"/>
            </p:cNvSpPr>
            <p:nvPr/>
          </p:nvSpPr>
          <p:spPr bwMode="auto">
            <a:xfrm flipH="1">
              <a:off x="4381500" y="5080000"/>
              <a:ext cx="304800" cy="673100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94" name="Rettangolo 164"/>
            <p:cNvSpPr>
              <a:spLocks noChangeArrowheads="1"/>
            </p:cNvSpPr>
            <p:nvPr/>
          </p:nvSpPr>
          <p:spPr bwMode="auto">
            <a:xfrm flipH="1">
              <a:off x="2641600" y="5969000"/>
              <a:ext cx="304800" cy="673100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95" name="Rettangolo 165"/>
            <p:cNvSpPr>
              <a:spLocks noChangeArrowheads="1"/>
            </p:cNvSpPr>
            <p:nvPr/>
          </p:nvSpPr>
          <p:spPr bwMode="auto">
            <a:xfrm flipH="1">
              <a:off x="2311400" y="4737100"/>
              <a:ext cx="279400" cy="673100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96" name="Rettangolo 166"/>
            <p:cNvSpPr>
              <a:spLocks noChangeArrowheads="1"/>
            </p:cNvSpPr>
            <p:nvPr/>
          </p:nvSpPr>
          <p:spPr bwMode="auto">
            <a:xfrm flipH="1">
              <a:off x="2916064" y="4708500"/>
              <a:ext cx="355600" cy="647700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97" name="Rettangolo 167"/>
            <p:cNvSpPr>
              <a:spLocks noChangeArrowheads="1"/>
            </p:cNvSpPr>
            <p:nvPr/>
          </p:nvSpPr>
          <p:spPr bwMode="auto">
            <a:xfrm>
              <a:off x="2527300" y="4114800"/>
              <a:ext cx="381000" cy="673100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98" name="Rettangolo 168"/>
            <p:cNvSpPr>
              <a:spLocks noChangeArrowheads="1"/>
            </p:cNvSpPr>
            <p:nvPr/>
          </p:nvSpPr>
          <p:spPr bwMode="auto">
            <a:xfrm>
              <a:off x="2235200" y="5257800"/>
              <a:ext cx="381000" cy="67310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199" name="Rettangolo 169"/>
            <p:cNvSpPr>
              <a:spLocks noChangeArrowheads="1"/>
            </p:cNvSpPr>
            <p:nvPr/>
          </p:nvSpPr>
          <p:spPr bwMode="auto">
            <a:xfrm flipH="1">
              <a:off x="2806700" y="5193708"/>
              <a:ext cx="317500" cy="686392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200" name="Rettangolo 170"/>
            <p:cNvSpPr>
              <a:spLocks noChangeArrowheads="1"/>
            </p:cNvSpPr>
            <p:nvPr/>
          </p:nvSpPr>
          <p:spPr bwMode="auto">
            <a:xfrm flipH="1">
              <a:off x="1968500" y="6007100"/>
              <a:ext cx="381000" cy="67310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201" name="Rettangolo 171"/>
            <p:cNvSpPr>
              <a:spLocks noChangeArrowheads="1"/>
            </p:cNvSpPr>
            <p:nvPr/>
          </p:nvSpPr>
          <p:spPr bwMode="auto">
            <a:xfrm flipH="1">
              <a:off x="4147964" y="3578200"/>
              <a:ext cx="355600" cy="647700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202" name="Rettangolo 172"/>
            <p:cNvSpPr>
              <a:spLocks noChangeArrowheads="1"/>
            </p:cNvSpPr>
            <p:nvPr/>
          </p:nvSpPr>
          <p:spPr bwMode="auto">
            <a:xfrm>
              <a:off x="4229100" y="4533900"/>
              <a:ext cx="381000" cy="67310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203" name="Rettangolo 173"/>
            <p:cNvSpPr>
              <a:spLocks noChangeArrowheads="1"/>
            </p:cNvSpPr>
            <p:nvPr/>
          </p:nvSpPr>
          <p:spPr bwMode="auto">
            <a:xfrm flipH="1">
              <a:off x="3975100" y="5930900"/>
              <a:ext cx="381000" cy="67310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204" name="Rettangolo 174"/>
            <p:cNvSpPr>
              <a:spLocks noChangeArrowheads="1"/>
            </p:cNvSpPr>
            <p:nvPr/>
          </p:nvSpPr>
          <p:spPr bwMode="auto">
            <a:xfrm flipH="1">
              <a:off x="6223000" y="3580808"/>
              <a:ext cx="317500" cy="686392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205" name="Rettangolo 175"/>
            <p:cNvSpPr>
              <a:spLocks noChangeArrowheads="1"/>
            </p:cNvSpPr>
            <p:nvPr/>
          </p:nvSpPr>
          <p:spPr bwMode="auto">
            <a:xfrm>
              <a:off x="5557664" y="4302100"/>
              <a:ext cx="355600" cy="647700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206" name="Rettangolo 176"/>
            <p:cNvSpPr>
              <a:spLocks noChangeArrowheads="1"/>
            </p:cNvSpPr>
            <p:nvPr/>
          </p:nvSpPr>
          <p:spPr bwMode="auto">
            <a:xfrm>
              <a:off x="4960764" y="5127600"/>
              <a:ext cx="355600" cy="647700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207" name="Rettangolo 177"/>
            <p:cNvSpPr>
              <a:spLocks noChangeArrowheads="1"/>
            </p:cNvSpPr>
            <p:nvPr/>
          </p:nvSpPr>
          <p:spPr bwMode="auto">
            <a:xfrm flipH="1">
              <a:off x="5600700" y="5473108"/>
              <a:ext cx="342900" cy="686392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208" name="Rettangolo 178"/>
            <p:cNvSpPr>
              <a:spLocks noChangeArrowheads="1"/>
            </p:cNvSpPr>
            <p:nvPr/>
          </p:nvSpPr>
          <p:spPr bwMode="auto">
            <a:xfrm flipH="1">
              <a:off x="6210300" y="4393608"/>
              <a:ext cx="342900" cy="686392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209" name="Rettangolo 179"/>
            <p:cNvSpPr>
              <a:spLocks noChangeArrowheads="1"/>
            </p:cNvSpPr>
            <p:nvPr/>
          </p:nvSpPr>
          <p:spPr bwMode="auto">
            <a:xfrm>
              <a:off x="3327400" y="5867400"/>
              <a:ext cx="292100" cy="673100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  <p:sp>
          <p:nvSpPr>
            <p:cNvPr id="7210" name="Rettangolo 180"/>
            <p:cNvSpPr>
              <a:spLocks noChangeArrowheads="1"/>
            </p:cNvSpPr>
            <p:nvPr/>
          </p:nvSpPr>
          <p:spPr bwMode="auto">
            <a:xfrm flipH="1">
              <a:off x="4724400" y="5689600"/>
              <a:ext cx="381000" cy="673100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/>
            </a:p>
          </p:txBody>
        </p:sp>
      </p:grpSp>
      <p:pic>
        <p:nvPicPr>
          <p:cNvPr id="7176" name="Immagine 142" descr="logo_unioncamer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97700" y="635000"/>
            <a:ext cx="264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03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313" y="196950"/>
            <a:ext cx="8571287" cy="450750"/>
          </a:xfrm>
        </p:spPr>
        <p:txBody>
          <a:bodyPr/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TASSE</a:t>
            </a:r>
            <a:r>
              <a:rPr lang="it-IT" dirty="0" smtClean="0">
                <a:latin typeface="Century Gothic"/>
                <a:cs typeface="Century Gothic"/>
              </a:rPr>
              <a:t>: </a:t>
            </a:r>
            <a:r>
              <a:rPr lang="it-IT" dirty="0" smtClean="0">
                <a:solidFill>
                  <a:schemeClr val="tx1"/>
                </a:solidFill>
                <a:latin typeface="Century Gothic"/>
                <a:cs typeface="Century Gothic"/>
              </a:rPr>
              <a:t>il punto di vista degli imprenditori</a:t>
            </a:r>
            <a:endParaRPr lang="it-IT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5600" y="689402"/>
            <a:ext cx="8902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>
                <a:latin typeface="Century Gothic"/>
                <a:cs typeface="Century Gothic"/>
              </a:rPr>
              <a:t>Tra le seguenti tasse, quali sono a suo giudizio quelle che sarebbe </a:t>
            </a:r>
            <a:r>
              <a:rPr lang="it-IT" sz="1400" i="1" dirty="0" smtClean="0">
                <a:latin typeface="Century Gothic"/>
                <a:cs typeface="Century Gothic"/>
              </a:rPr>
              <a:t>più </a:t>
            </a:r>
            <a:r>
              <a:rPr lang="it-IT" sz="1400" i="1" dirty="0">
                <a:latin typeface="Century Gothic"/>
                <a:cs typeface="Century Gothic"/>
              </a:rPr>
              <a:t>giusto abolire? 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177800" y="6476424"/>
            <a:ext cx="694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Century Gothic"/>
                <a:cs typeface="Century Gothic"/>
              </a:rPr>
              <a:t>Dati espressi in %. Possibili più risposte. </a:t>
            </a:r>
            <a:endParaRPr lang="it-IT" sz="1200" i="1" dirty="0">
              <a:latin typeface="Century Gothic"/>
              <a:cs typeface="Century Gothic"/>
            </a:endParaRPr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103770539"/>
              </p:ext>
            </p:extLst>
          </p:nvPr>
        </p:nvGraphicFramePr>
        <p:xfrm>
          <a:off x="495300" y="1214966"/>
          <a:ext cx="8928100" cy="465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78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ttangolo 144"/>
          <p:cNvSpPr/>
          <p:nvPr/>
        </p:nvSpPr>
        <p:spPr bwMode="auto">
          <a:xfrm>
            <a:off x="0" y="0"/>
            <a:ext cx="6502400" cy="304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000" y="2922168"/>
            <a:ext cx="3072726" cy="595732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4" name="Immagine 13" descr="logo swg4coloriAPP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166" y="6242051"/>
            <a:ext cx="1262577" cy="328084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 bwMode="auto">
          <a:xfrm>
            <a:off x="0" y="3162300"/>
            <a:ext cx="6591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>
            <a:off x="6604000" y="0"/>
            <a:ext cx="0" cy="6858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Titolo 1"/>
          <p:cNvSpPr txBox="1">
            <a:spLocks/>
          </p:cNvSpPr>
          <p:nvPr/>
        </p:nvSpPr>
        <p:spPr>
          <a:xfrm flipH="1">
            <a:off x="-2" y="3303588"/>
            <a:ext cx="6527799" cy="1738312"/>
          </a:xfrm>
          <a:prstGeom prst="rect">
            <a:avLst/>
          </a:prstGeom>
          <a:noFill/>
          <a:ln w="38100" cmpd="sng">
            <a:noFill/>
          </a:ln>
        </p:spPr>
        <p:txBody>
          <a:bodyPr tIns="1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Century Gothic"/>
                <a:ea typeface="+mj-ea"/>
                <a:cs typeface="Century 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Gothic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Gothic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Gothic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Gothic" charset="0"/>
                <a:ea typeface="ヒラギノ角ゴ Pro W3" charset="-128"/>
                <a:cs typeface="ヒラギノ角ゴ Pro W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it-IT" sz="3500" b="0" dirty="0" smtClean="0">
                <a:solidFill>
                  <a:schemeClr val="tx1"/>
                </a:solidFill>
              </a:rPr>
              <a:t>Parte 5</a:t>
            </a:r>
            <a:endParaRPr lang="it-IT" sz="3500" b="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it-IT" sz="35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3600" dirty="0" smtClean="0">
                <a:solidFill>
                  <a:schemeClr val="tx1"/>
                </a:solidFill>
              </a:rPr>
              <a:t>Il cambiamento per le </a:t>
            </a:r>
            <a:r>
              <a:rPr lang="it-IT" sz="3600" dirty="0" err="1" smtClean="0">
                <a:solidFill>
                  <a:schemeClr val="tx1"/>
                </a:solidFill>
              </a:rPr>
              <a:t>Cciaa</a:t>
            </a:r>
            <a:r>
              <a:rPr lang="it-IT" sz="3600" dirty="0" smtClean="0">
                <a:solidFill>
                  <a:schemeClr val="tx1"/>
                </a:solidFill>
              </a:rPr>
              <a:t>: il quadro nazionale </a:t>
            </a:r>
            <a:endParaRPr lang="it-IT" sz="3500" b="0" dirty="0">
              <a:solidFill>
                <a:schemeClr val="tx1"/>
              </a:solidFill>
            </a:endParaRPr>
          </a:p>
        </p:txBody>
      </p:sp>
      <p:grpSp>
        <p:nvGrpSpPr>
          <p:cNvPr id="147" name="Gruppo 146"/>
          <p:cNvGrpSpPr/>
          <p:nvPr/>
        </p:nvGrpSpPr>
        <p:grpSpPr>
          <a:xfrm>
            <a:off x="0" y="0"/>
            <a:ext cx="6540500" cy="3098800"/>
            <a:chOff x="-483726" y="3202254"/>
            <a:chExt cx="8400773" cy="3821060"/>
          </a:xfrm>
        </p:grpSpPr>
        <p:grpSp>
          <p:nvGrpSpPr>
            <p:cNvPr id="148" name="Gruppo 147"/>
            <p:cNvGrpSpPr/>
            <p:nvPr/>
          </p:nvGrpSpPr>
          <p:grpSpPr>
            <a:xfrm>
              <a:off x="-483726" y="3202254"/>
              <a:ext cx="8400773" cy="3821060"/>
              <a:chOff x="-483726" y="3202254"/>
              <a:chExt cx="8400773" cy="3821060"/>
            </a:xfrm>
          </p:grpSpPr>
          <p:cxnSp>
            <p:nvCxnSpPr>
              <p:cNvPr id="182" name="Connettore 1 181"/>
              <p:cNvCxnSpPr/>
              <p:nvPr/>
            </p:nvCxnSpPr>
            <p:spPr bwMode="auto">
              <a:xfrm flipH="1">
                <a:off x="6328040" y="3828657"/>
                <a:ext cx="1572695" cy="39366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3" name="Connettore 1 182"/>
              <p:cNvCxnSpPr/>
              <p:nvPr/>
            </p:nvCxnSpPr>
            <p:spPr bwMode="auto">
              <a:xfrm flipH="1">
                <a:off x="6688984" y="5754847"/>
                <a:ext cx="1228063" cy="913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4" name="Connettore 1 183"/>
              <p:cNvCxnSpPr/>
              <p:nvPr/>
            </p:nvCxnSpPr>
            <p:spPr bwMode="auto">
              <a:xfrm flipH="1" flipV="1">
                <a:off x="-483726" y="3202254"/>
                <a:ext cx="1976882" cy="85356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5" name="Connettore 1 184"/>
              <p:cNvCxnSpPr/>
              <p:nvPr/>
            </p:nvCxnSpPr>
            <p:spPr bwMode="auto">
              <a:xfrm flipH="1">
                <a:off x="-483726" y="5333639"/>
                <a:ext cx="1731955" cy="49950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6" name="Connettore 1 185"/>
              <p:cNvCxnSpPr/>
              <p:nvPr/>
            </p:nvCxnSpPr>
            <p:spPr bwMode="auto">
              <a:xfrm flipH="1">
                <a:off x="478693" y="6052413"/>
                <a:ext cx="1207828" cy="95524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7" name="Connettore 1 186"/>
              <p:cNvCxnSpPr/>
              <p:nvPr/>
            </p:nvCxnSpPr>
            <p:spPr bwMode="auto">
              <a:xfrm flipH="1" flipV="1">
                <a:off x="4972913" y="6305917"/>
                <a:ext cx="774614" cy="71739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8" name="Connettore 1 187"/>
              <p:cNvCxnSpPr/>
              <p:nvPr/>
            </p:nvCxnSpPr>
            <p:spPr bwMode="auto">
              <a:xfrm flipH="1">
                <a:off x="4763091" y="6077580"/>
                <a:ext cx="1039490" cy="1927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9" name="Connettore 1 188"/>
              <p:cNvCxnSpPr/>
              <p:nvPr/>
            </p:nvCxnSpPr>
            <p:spPr bwMode="auto">
              <a:xfrm>
                <a:off x="1663700" y="4000500"/>
                <a:ext cx="1195190" cy="84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Connettore 1 189"/>
              <p:cNvCxnSpPr/>
              <p:nvPr/>
            </p:nvCxnSpPr>
            <p:spPr bwMode="auto">
              <a:xfrm>
                <a:off x="2761227" y="3991151"/>
                <a:ext cx="852328" cy="40840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Connettore 1 190"/>
              <p:cNvCxnSpPr/>
              <p:nvPr/>
            </p:nvCxnSpPr>
            <p:spPr bwMode="auto">
              <a:xfrm>
                <a:off x="4297194" y="4124328"/>
                <a:ext cx="722626" cy="3462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Connettore 1 191"/>
              <p:cNvCxnSpPr/>
              <p:nvPr/>
            </p:nvCxnSpPr>
            <p:spPr bwMode="auto">
              <a:xfrm>
                <a:off x="3569163" y="4390680"/>
                <a:ext cx="790179" cy="6658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Connettore 1 192"/>
              <p:cNvCxnSpPr/>
              <p:nvPr/>
            </p:nvCxnSpPr>
            <p:spPr bwMode="auto">
              <a:xfrm flipV="1">
                <a:off x="4403735" y="3955638"/>
                <a:ext cx="1100924" cy="1775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4" name="Connettore 1 193"/>
              <p:cNvCxnSpPr/>
              <p:nvPr/>
            </p:nvCxnSpPr>
            <p:spPr bwMode="auto">
              <a:xfrm flipV="1">
                <a:off x="3524771" y="4150963"/>
                <a:ext cx="807936" cy="2308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5" name="Connettore 1 194"/>
              <p:cNvCxnSpPr/>
              <p:nvPr/>
            </p:nvCxnSpPr>
            <p:spPr bwMode="auto">
              <a:xfrm flipH="1">
                <a:off x="2654686" y="4017787"/>
                <a:ext cx="124298" cy="674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6" name="Connettore 1 195"/>
              <p:cNvCxnSpPr/>
              <p:nvPr/>
            </p:nvCxnSpPr>
            <p:spPr bwMode="auto">
              <a:xfrm flipH="1" flipV="1">
                <a:off x="2024318" y="4568249"/>
                <a:ext cx="657003" cy="11541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7" name="Connettore 1 196"/>
              <p:cNvCxnSpPr/>
              <p:nvPr/>
            </p:nvCxnSpPr>
            <p:spPr bwMode="auto">
              <a:xfrm flipH="1">
                <a:off x="1198625" y="4523857"/>
                <a:ext cx="736909" cy="1775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8" name="Connettore 1 197"/>
              <p:cNvCxnSpPr/>
              <p:nvPr/>
            </p:nvCxnSpPr>
            <p:spPr bwMode="auto">
              <a:xfrm flipH="1">
                <a:off x="1136476" y="5100954"/>
                <a:ext cx="701395" cy="23971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Connettore 1 198"/>
              <p:cNvCxnSpPr/>
              <p:nvPr/>
            </p:nvCxnSpPr>
            <p:spPr bwMode="auto">
              <a:xfrm flipH="1">
                <a:off x="1598154" y="5891133"/>
                <a:ext cx="887842" cy="1509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Connettore 1 199"/>
              <p:cNvCxnSpPr/>
              <p:nvPr/>
            </p:nvCxnSpPr>
            <p:spPr bwMode="auto">
              <a:xfrm flipH="1">
                <a:off x="2076103" y="6512623"/>
                <a:ext cx="765030" cy="696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Connettore 1 200"/>
              <p:cNvCxnSpPr/>
              <p:nvPr/>
            </p:nvCxnSpPr>
            <p:spPr bwMode="auto">
              <a:xfrm flipH="1">
                <a:off x="2815490" y="6432717"/>
                <a:ext cx="709282" cy="1495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Connettore 1 201"/>
              <p:cNvCxnSpPr/>
              <p:nvPr/>
            </p:nvCxnSpPr>
            <p:spPr bwMode="auto">
              <a:xfrm flipH="1">
                <a:off x="3409848" y="6445351"/>
                <a:ext cx="75416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Connettore 1 202"/>
              <p:cNvCxnSpPr/>
              <p:nvPr/>
            </p:nvCxnSpPr>
            <p:spPr bwMode="auto">
              <a:xfrm flipH="1">
                <a:off x="4213098" y="6246270"/>
                <a:ext cx="749978" cy="2506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Connettore 1 203"/>
              <p:cNvCxnSpPr/>
              <p:nvPr/>
            </p:nvCxnSpPr>
            <p:spPr bwMode="auto">
              <a:xfrm flipH="1">
                <a:off x="5760837" y="5802349"/>
                <a:ext cx="921879" cy="27523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Connettore 1 204"/>
              <p:cNvCxnSpPr/>
              <p:nvPr/>
            </p:nvCxnSpPr>
            <p:spPr bwMode="auto">
              <a:xfrm flipH="1" flipV="1">
                <a:off x="6430156" y="5100954"/>
                <a:ext cx="252560" cy="7013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Connettore 1 205"/>
              <p:cNvCxnSpPr/>
              <p:nvPr/>
            </p:nvCxnSpPr>
            <p:spPr bwMode="auto">
              <a:xfrm flipH="1" flipV="1">
                <a:off x="6330371" y="4190916"/>
                <a:ext cx="99785" cy="86564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Connettore 1 206"/>
              <p:cNvCxnSpPr/>
              <p:nvPr/>
            </p:nvCxnSpPr>
            <p:spPr bwMode="auto">
              <a:xfrm flipH="1" flipV="1">
                <a:off x="5531294" y="3942320"/>
                <a:ext cx="799077" cy="3063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Connettore 1 207"/>
              <p:cNvCxnSpPr/>
              <p:nvPr/>
            </p:nvCxnSpPr>
            <p:spPr bwMode="auto">
              <a:xfrm flipH="1">
                <a:off x="5760837" y="4254067"/>
                <a:ext cx="594303" cy="60716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Connettore 1 208"/>
              <p:cNvCxnSpPr/>
              <p:nvPr/>
            </p:nvCxnSpPr>
            <p:spPr bwMode="auto">
              <a:xfrm flipH="1" flipV="1">
                <a:off x="4963075" y="4470586"/>
                <a:ext cx="728030" cy="40840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Connettore 1 209"/>
              <p:cNvCxnSpPr/>
              <p:nvPr/>
            </p:nvCxnSpPr>
            <p:spPr bwMode="auto">
              <a:xfrm flipH="1">
                <a:off x="5019820" y="4887782"/>
                <a:ext cx="695814" cy="15990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Connettore 1 210"/>
              <p:cNvCxnSpPr/>
              <p:nvPr/>
            </p:nvCxnSpPr>
            <p:spPr bwMode="auto">
              <a:xfrm flipH="1" flipV="1">
                <a:off x="5019821" y="5078809"/>
                <a:ext cx="782761" cy="3950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2" name="Connettore 1 211"/>
              <p:cNvCxnSpPr/>
              <p:nvPr/>
            </p:nvCxnSpPr>
            <p:spPr bwMode="auto">
              <a:xfrm flipH="1" flipV="1">
                <a:off x="5802581" y="5456792"/>
                <a:ext cx="880135" cy="34555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3" name="Connettore 1 212"/>
              <p:cNvCxnSpPr/>
              <p:nvPr/>
            </p:nvCxnSpPr>
            <p:spPr bwMode="auto">
              <a:xfrm flipV="1">
                <a:off x="5167279" y="5473848"/>
                <a:ext cx="635303" cy="21308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Connettore 1 213"/>
              <p:cNvCxnSpPr/>
              <p:nvPr/>
            </p:nvCxnSpPr>
            <p:spPr bwMode="auto">
              <a:xfrm>
                <a:off x="4474762" y="5615160"/>
                <a:ext cx="763544" cy="61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Connettore 1 214"/>
              <p:cNvCxnSpPr/>
              <p:nvPr/>
            </p:nvCxnSpPr>
            <p:spPr bwMode="auto">
              <a:xfrm flipH="1" flipV="1">
                <a:off x="4359343" y="5047684"/>
                <a:ext cx="115419" cy="54657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Connettore 1 215"/>
              <p:cNvCxnSpPr/>
              <p:nvPr/>
            </p:nvCxnSpPr>
            <p:spPr bwMode="auto">
              <a:xfrm>
                <a:off x="3711218" y="5047684"/>
                <a:ext cx="648125" cy="3112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Connettore 1 216"/>
              <p:cNvCxnSpPr/>
              <p:nvPr/>
            </p:nvCxnSpPr>
            <p:spPr bwMode="auto">
              <a:xfrm flipV="1">
                <a:off x="3017638" y="4923386"/>
                <a:ext cx="746851" cy="3057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8" name="Connettore 1 217"/>
              <p:cNvCxnSpPr/>
              <p:nvPr/>
            </p:nvCxnSpPr>
            <p:spPr bwMode="auto">
              <a:xfrm flipH="1" flipV="1">
                <a:off x="2681321" y="4603762"/>
                <a:ext cx="355101" cy="60567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9" name="Connettore 1 218"/>
              <p:cNvCxnSpPr/>
              <p:nvPr/>
            </p:nvCxnSpPr>
            <p:spPr bwMode="auto">
              <a:xfrm flipH="1">
                <a:off x="2485996" y="5234131"/>
                <a:ext cx="543791" cy="5327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0" name="Connettore 1 219"/>
              <p:cNvCxnSpPr/>
              <p:nvPr/>
            </p:nvCxnSpPr>
            <p:spPr bwMode="auto">
              <a:xfrm flipH="1" flipV="1">
                <a:off x="1811236" y="5083196"/>
                <a:ext cx="674760" cy="2042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1" name="Connettore 1 220"/>
              <p:cNvCxnSpPr/>
              <p:nvPr/>
            </p:nvCxnSpPr>
            <p:spPr bwMode="auto">
              <a:xfrm flipH="1">
                <a:off x="1855671" y="4523857"/>
                <a:ext cx="168647" cy="5429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2" name="Connettore 1 221"/>
              <p:cNvCxnSpPr/>
              <p:nvPr/>
            </p:nvCxnSpPr>
            <p:spPr bwMode="auto">
              <a:xfrm>
                <a:off x="1651383" y="3838901"/>
                <a:ext cx="372936" cy="68495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3" name="Connettore 1 222"/>
              <p:cNvCxnSpPr/>
              <p:nvPr/>
            </p:nvCxnSpPr>
            <p:spPr bwMode="auto">
              <a:xfrm flipH="1">
                <a:off x="1294758" y="3856657"/>
                <a:ext cx="330011" cy="68495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Connettore 1 223"/>
              <p:cNvCxnSpPr/>
              <p:nvPr/>
            </p:nvCxnSpPr>
            <p:spPr bwMode="auto">
              <a:xfrm flipH="1">
                <a:off x="1136476" y="4545303"/>
                <a:ext cx="120614" cy="7953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5" name="Connettore 1 224"/>
              <p:cNvCxnSpPr/>
              <p:nvPr/>
            </p:nvCxnSpPr>
            <p:spPr bwMode="auto">
              <a:xfrm>
                <a:off x="1155145" y="5340671"/>
                <a:ext cx="496238" cy="7013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Connettore 1 225"/>
              <p:cNvCxnSpPr/>
              <p:nvPr/>
            </p:nvCxnSpPr>
            <p:spPr bwMode="auto">
              <a:xfrm>
                <a:off x="1669181" y="6042067"/>
                <a:ext cx="496238" cy="5402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Connettore 1 226"/>
              <p:cNvCxnSpPr/>
              <p:nvPr/>
            </p:nvCxnSpPr>
            <p:spPr bwMode="auto">
              <a:xfrm flipH="1" flipV="1">
                <a:off x="5167279" y="5642538"/>
                <a:ext cx="609823" cy="49021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Connettore 1 227"/>
              <p:cNvCxnSpPr/>
              <p:nvPr/>
            </p:nvCxnSpPr>
            <p:spPr bwMode="auto">
              <a:xfrm flipH="1" flipV="1">
                <a:off x="4478996" y="5587367"/>
                <a:ext cx="484079" cy="65890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Connettore 1 228"/>
              <p:cNvCxnSpPr/>
              <p:nvPr/>
            </p:nvCxnSpPr>
            <p:spPr bwMode="auto">
              <a:xfrm flipH="1" flipV="1">
                <a:off x="3853171" y="5802349"/>
                <a:ext cx="1109904" cy="44392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0" name="Connettore 1 229"/>
              <p:cNvCxnSpPr/>
              <p:nvPr/>
            </p:nvCxnSpPr>
            <p:spPr bwMode="auto">
              <a:xfrm flipH="1" flipV="1">
                <a:off x="3866488" y="5800982"/>
                <a:ext cx="297529" cy="6317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1" name="Connettore 1 230"/>
              <p:cNvCxnSpPr/>
              <p:nvPr/>
            </p:nvCxnSpPr>
            <p:spPr bwMode="auto">
              <a:xfrm flipV="1">
                <a:off x="3524771" y="5800982"/>
                <a:ext cx="323960" cy="6317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2" name="Connettore 1 231"/>
              <p:cNvCxnSpPr/>
              <p:nvPr/>
            </p:nvCxnSpPr>
            <p:spPr bwMode="auto">
              <a:xfrm flipH="1" flipV="1">
                <a:off x="3017638" y="5800982"/>
                <a:ext cx="469451" cy="64763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3" name="Connettore 1 232"/>
              <p:cNvCxnSpPr/>
              <p:nvPr/>
            </p:nvCxnSpPr>
            <p:spPr bwMode="auto">
              <a:xfrm flipV="1">
                <a:off x="2841133" y="5777274"/>
                <a:ext cx="146156" cy="7353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4" name="Connettore 1 233"/>
              <p:cNvCxnSpPr/>
              <p:nvPr/>
            </p:nvCxnSpPr>
            <p:spPr bwMode="auto">
              <a:xfrm flipH="1" flipV="1">
                <a:off x="2427453" y="5855620"/>
                <a:ext cx="374161" cy="7058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5" name="Connettore 1 234"/>
              <p:cNvCxnSpPr/>
              <p:nvPr/>
            </p:nvCxnSpPr>
            <p:spPr bwMode="auto">
              <a:xfrm flipH="1" flipV="1">
                <a:off x="2449849" y="5251938"/>
                <a:ext cx="586573" cy="5504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6" name="Connettore 1 235"/>
              <p:cNvCxnSpPr/>
              <p:nvPr/>
            </p:nvCxnSpPr>
            <p:spPr bwMode="auto">
              <a:xfrm flipH="1" flipV="1">
                <a:off x="1883227" y="5100954"/>
                <a:ext cx="544226" cy="7546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7" name="Connettore 1 236"/>
              <p:cNvCxnSpPr/>
              <p:nvPr/>
            </p:nvCxnSpPr>
            <p:spPr bwMode="auto">
              <a:xfrm flipH="1">
                <a:off x="2449849" y="5800982"/>
                <a:ext cx="660445" cy="901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Connettore 1 237"/>
              <p:cNvCxnSpPr/>
              <p:nvPr/>
            </p:nvCxnSpPr>
            <p:spPr bwMode="auto">
              <a:xfrm flipH="1" flipV="1">
                <a:off x="3036422" y="5225252"/>
                <a:ext cx="73872" cy="5471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Connettore 1 238"/>
              <p:cNvCxnSpPr/>
              <p:nvPr/>
            </p:nvCxnSpPr>
            <p:spPr bwMode="auto">
              <a:xfrm>
                <a:off x="3110294" y="5219628"/>
                <a:ext cx="822884" cy="58272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Connettore 1 239"/>
              <p:cNvCxnSpPr/>
              <p:nvPr/>
            </p:nvCxnSpPr>
            <p:spPr bwMode="auto">
              <a:xfrm>
                <a:off x="3764488" y="4923386"/>
                <a:ext cx="168690" cy="85388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Connettore 1 240"/>
              <p:cNvCxnSpPr/>
              <p:nvPr/>
            </p:nvCxnSpPr>
            <p:spPr bwMode="auto">
              <a:xfrm>
                <a:off x="4341748" y="5032120"/>
                <a:ext cx="648125" cy="3112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2" name="Connettore 1 241"/>
              <p:cNvCxnSpPr/>
              <p:nvPr/>
            </p:nvCxnSpPr>
            <p:spPr bwMode="auto">
              <a:xfrm flipH="1" flipV="1">
                <a:off x="4332707" y="4066043"/>
                <a:ext cx="9041" cy="10127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3" name="Connettore 1 242"/>
              <p:cNvCxnSpPr/>
              <p:nvPr/>
            </p:nvCxnSpPr>
            <p:spPr bwMode="auto">
              <a:xfrm flipH="1" flipV="1">
                <a:off x="4989873" y="4408437"/>
                <a:ext cx="38989" cy="5865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4" name="Connettore 1 243"/>
              <p:cNvCxnSpPr/>
              <p:nvPr/>
            </p:nvCxnSpPr>
            <p:spPr bwMode="auto">
              <a:xfrm flipV="1">
                <a:off x="3110295" y="4390680"/>
                <a:ext cx="458868" cy="8795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5" name="Connettore 1 244"/>
              <p:cNvCxnSpPr/>
              <p:nvPr/>
            </p:nvCxnSpPr>
            <p:spPr bwMode="auto">
              <a:xfrm flipH="1" flipV="1">
                <a:off x="5495552" y="3942321"/>
                <a:ext cx="220082" cy="98106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6" name="Connettore 1 245"/>
              <p:cNvCxnSpPr/>
              <p:nvPr/>
            </p:nvCxnSpPr>
            <p:spPr bwMode="auto">
              <a:xfrm flipV="1">
                <a:off x="5852398" y="5056562"/>
                <a:ext cx="577759" cy="4635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7" name="Ovale 246"/>
              <p:cNvSpPr/>
              <p:nvPr/>
            </p:nvSpPr>
            <p:spPr bwMode="auto">
              <a:xfrm>
                <a:off x="1482735" y="3846742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48" name="Ovale 247"/>
              <p:cNvSpPr/>
              <p:nvPr/>
            </p:nvSpPr>
            <p:spPr bwMode="auto">
              <a:xfrm>
                <a:off x="2645808" y="3795826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49" name="Ovale 248"/>
              <p:cNvSpPr/>
              <p:nvPr/>
            </p:nvSpPr>
            <p:spPr bwMode="auto">
              <a:xfrm>
                <a:off x="2485996" y="4470586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0" name="Ovale 249"/>
              <p:cNvSpPr/>
              <p:nvPr/>
            </p:nvSpPr>
            <p:spPr bwMode="auto">
              <a:xfrm>
                <a:off x="1811236" y="4346288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1" name="Ovale 250"/>
              <p:cNvSpPr/>
              <p:nvPr/>
            </p:nvSpPr>
            <p:spPr bwMode="auto">
              <a:xfrm>
                <a:off x="1092084" y="4346288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2" name="Ovale 251"/>
              <p:cNvSpPr/>
              <p:nvPr/>
            </p:nvSpPr>
            <p:spPr bwMode="auto">
              <a:xfrm>
                <a:off x="1003300" y="5127589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3" name="Ovale 252"/>
              <p:cNvSpPr/>
              <p:nvPr/>
            </p:nvSpPr>
            <p:spPr bwMode="auto">
              <a:xfrm>
                <a:off x="1669181" y="492338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4" name="Ovale 253"/>
              <p:cNvSpPr/>
              <p:nvPr/>
            </p:nvSpPr>
            <p:spPr bwMode="auto">
              <a:xfrm>
                <a:off x="2290671" y="5118711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5" name="Ovale 254"/>
              <p:cNvSpPr/>
              <p:nvPr/>
            </p:nvSpPr>
            <p:spPr bwMode="auto">
              <a:xfrm>
                <a:off x="2246279" y="5686930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6" name="Ovale 255"/>
              <p:cNvSpPr/>
              <p:nvPr/>
            </p:nvSpPr>
            <p:spPr bwMode="auto">
              <a:xfrm>
                <a:off x="1456099" y="583786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7" name="Ovale 256"/>
              <p:cNvSpPr/>
              <p:nvPr/>
            </p:nvSpPr>
            <p:spPr bwMode="auto">
              <a:xfrm>
                <a:off x="1944412" y="6370568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8" name="Ovale 257"/>
              <p:cNvSpPr/>
              <p:nvPr/>
            </p:nvSpPr>
            <p:spPr bwMode="auto">
              <a:xfrm>
                <a:off x="2636929" y="6370568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9" name="Ovale 258"/>
              <p:cNvSpPr/>
              <p:nvPr/>
            </p:nvSpPr>
            <p:spPr bwMode="auto">
              <a:xfrm>
                <a:off x="2858890" y="5624781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0" name="Ovale 259"/>
              <p:cNvSpPr/>
              <p:nvPr/>
            </p:nvSpPr>
            <p:spPr bwMode="auto">
              <a:xfrm>
                <a:off x="2921039" y="5047684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1" name="Ovale 260"/>
              <p:cNvSpPr/>
              <p:nvPr/>
            </p:nvSpPr>
            <p:spPr bwMode="auto">
              <a:xfrm>
                <a:off x="3578042" y="480796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2" name="Ovale 261"/>
              <p:cNvSpPr/>
              <p:nvPr/>
            </p:nvSpPr>
            <p:spPr bwMode="auto">
              <a:xfrm>
                <a:off x="3409352" y="4213112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3" name="Ovale 262"/>
              <p:cNvSpPr/>
              <p:nvPr/>
            </p:nvSpPr>
            <p:spPr bwMode="auto">
              <a:xfrm>
                <a:off x="4164017" y="396451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4" name="Ovale 263"/>
              <p:cNvSpPr/>
              <p:nvPr/>
            </p:nvSpPr>
            <p:spPr bwMode="auto">
              <a:xfrm>
                <a:off x="4146260" y="4878994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5" name="Ovale 264"/>
              <p:cNvSpPr/>
              <p:nvPr/>
            </p:nvSpPr>
            <p:spPr bwMode="auto">
              <a:xfrm>
                <a:off x="4323829" y="5447212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6" name="Ovale 265"/>
              <p:cNvSpPr/>
              <p:nvPr/>
            </p:nvSpPr>
            <p:spPr bwMode="auto">
              <a:xfrm>
                <a:off x="4963075" y="550048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7" name="Ovale 266"/>
              <p:cNvSpPr/>
              <p:nvPr/>
            </p:nvSpPr>
            <p:spPr bwMode="auto">
              <a:xfrm>
                <a:off x="4767750" y="605140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8" name="Ovale 267"/>
              <p:cNvSpPr/>
              <p:nvPr/>
            </p:nvSpPr>
            <p:spPr bwMode="auto">
              <a:xfrm>
                <a:off x="3711218" y="562478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9" name="Ovale 268"/>
              <p:cNvSpPr/>
              <p:nvPr/>
            </p:nvSpPr>
            <p:spPr bwMode="auto">
              <a:xfrm>
                <a:off x="3293932" y="6264027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0" name="Ovale 269"/>
              <p:cNvSpPr/>
              <p:nvPr/>
            </p:nvSpPr>
            <p:spPr bwMode="auto">
              <a:xfrm>
                <a:off x="4013084" y="6281784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1" name="Ovale 270"/>
              <p:cNvSpPr/>
              <p:nvPr/>
            </p:nvSpPr>
            <p:spPr bwMode="auto">
              <a:xfrm>
                <a:off x="5602321" y="589113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2" name="Ovale 271"/>
              <p:cNvSpPr/>
              <p:nvPr/>
            </p:nvSpPr>
            <p:spPr bwMode="auto">
              <a:xfrm>
                <a:off x="6490163" y="5607024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3" name="Ovale 272"/>
              <p:cNvSpPr/>
              <p:nvPr/>
            </p:nvSpPr>
            <p:spPr bwMode="auto">
              <a:xfrm>
                <a:off x="6206054" y="4861237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4" name="Ovale 273"/>
              <p:cNvSpPr/>
              <p:nvPr/>
            </p:nvSpPr>
            <p:spPr bwMode="auto">
              <a:xfrm>
                <a:off x="5655592" y="528740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5" name="Ovale 274"/>
              <p:cNvSpPr/>
              <p:nvPr/>
            </p:nvSpPr>
            <p:spPr bwMode="auto">
              <a:xfrm>
                <a:off x="4856534" y="4870115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6" name="Ovale 275"/>
              <p:cNvSpPr/>
              <p:nvPr/>
            </p:nvSpPr>
            <p:spPr bwMode="auto">
              <a:xfrm>
                <a:off x="4812142" y="424862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7" name="Ovale 276"/>
              <p:cNvSpPr/>
              <p:nvPr/>
            </p:nvSpPr>
            <p:spPr bwMode="auto">
              <a:xfrm>
                <a:off x="5335969" y="3795826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8" name="Ovale 277"/>
              <p:cNvSpPr/>
              <p:nvPr/>
            </p:nvSpPr>
            <p:spPr bwMode="auto">
              <a:xfrm>
                <a:off x="6152783" y="4053300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9" name="Ovale 278"/>
              <p:cNvSpPr/>
              <p:nvPr/>
            </p:nvSpPr>
            <p:spPr bwMode="auto">
              <a:xfrm>
                <a:off x="5531294" y="4692547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cxnSp>
            <p:nvCxnSpPr>
              <p:cNvPr id="280" name="Connettore 1 279"/>
              <p:cNvCxnSpPr>
                <a:endCxn id="145" idx="0"/>
              </p:cNvCxnSpPr>
              <p:nvPr/>
            </p:nvCxnSpPr>
            <p:spPr bwMode="auto">
              <a:xfrm flipV="1">
                <a:off x="2975611" y="3202254"/>
                <a:ext cx="716581" cy="77370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9" name="Rettangolo 148"/>
            <p:cNvSpPr/>
            <p:nvPr/>
          </p:nvSpPr>
          <p:spPr bwMode="auto">
            <a:xfrm flipH="1">
              <a:off x="1054100" y="3911008"/>
              <a:ext cx="368300" cy="686392"/>
            </a:xfrm>
            <a:prstGeom prst="rect">
              <a:avLst/>
            </a:prstGeom>
            <a:blipFill rotWithShape="1"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464" b="100000" l="0" r="90278">
                            <a14:foregroundMark x1="44444" y1="56250" x2="44444" y2="5625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0" name="Rettangolo 149"/>
            <p:cNvSpPr/>
            <p:nvPr/>
          </p:nvSpPr>
          <p:spPr bwMode="auto">
            <a:xfrm flipH="1">
              <a:off x="1460500" y="3415708"/>
              <a:ext cx="342900" cy="686392"/>
            </a:xfrm>
            <a:prstGeom prst="rect">
              <a:avLst/>
            </a:prstGeom>
            <a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464" b="100000" l="0" r="100000">
                            <a14:foregroundMark x1="47761" y1="50893" x2="47761" y2="5089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1" name="Rettangolo 150"/>
            <p:cNvSpPr/>
            <p:nvPr/>
          </p:nvSpPr>
          <p:spPr bwMode="auto">
            <a:xfrm flipH="1">
              <a:off x="1892300" y="3872908"/>
              <a:ext cx="317500" cy="686392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2" name="Rettangolo 151"/>
            <p:cNvSpPr/>
            <p:nvPr/>
          </p:nvSpPr>
          <p:spPr bwMode="auto">
            <a:xfrm flipH="1">
              <a:off x="2616200" y="34036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3" name="Rettangolo 152"/>
            <p:cNvSpPr/>
            <p:nvPr/>
          </p:nvSpPr>
          <p:spPr bwMode="auto">
            <a:xfrm flipH="1">
              <a:off x="1003300" y="4749800"/>
              <a:ext cx="304800" cy="673100"/>
            </a:xfrm>
            <a:prstGeom prst="rect">
              <a:avLst/>
            </a:prstGeom>
            <a:blipFill rotWithShape="1">
              <a:blip r:embed="rId13" cstate="email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99091" l="0" r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4" name="Rettangolo 153"/>
            <p:cNvSpPr/>
            <p:nvPr/>
          </p:nvSpPr>
          <p:spPr bwMode="auto">
            <a:xfrm flipH="1">
              <a:off x="1511300" y="5473700"/>
              <a:ext cx="279400" cy="673100"/>
            </a:xfrm>
            <a:prstGeom prst="rect">
              <a:avLst/>
            </a:prstGeom>
            <a:blipFill rotWithShape="1">
              <a:blip r:embed="rId15" cstate="email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99091" l="0" r="100000">
                            <a14:foregroundMark x1="62963" y1="57273" x2="62963" y2="5727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5" name="Rettangolo 154"/>
            <p:cNvSpPr/>
            <p:nvPr/>
          </p:nvSpPr>
          <p:spPr bwMode="auto">
            <a:xfrm flipH="1">
              <a:off x="1676400" y="4559300"/>
              <a:ext cx="292100" cy="673100"/>
            </a:xfrm>
            <a:prstGeom prst="rect">
              <a:avLst/>
            </a:prstGeom>
            <a:blipFill rotWithShape="1"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99091" l="0" r="100000">
                            <a14:foregroundMark x1="61404" y1="40000" x2="61404" y2="4000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6" name="Rettangolo 155"/>
            <p:cNvSpPr/>
            <p:nvPr/>
          </p:nvSpPr>
          <p:spPr bwMode="auto">
            <a:xfrm flipH="1">
              <a:off x="3365500" y="3860800"/>
              <a:ext cx="381000" cy="673100"/>
            </a:xfrm>
            <a:prstGeom prst="rect">
              <a:avLst/>
            </a:prstGeom>
            <a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7" name="Rettangolo 156"/>
            <p:cNvSpPr/>
            <p:nvPr/>
          </p:nvSpPr>
          <p:spPr bwMode="auto">
            <a:xfrm>
              <a:off x="5676900" y="4940300"/>
              <a:ext cx="381000" cy="673100"/>
            </a:xfrm>
            <a:prstGeom prst="rect">
              <a:avLst/>
            </a:prstGeom>
            <a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8" name="Rettangolo 157"/>
            <p:cNvSpPr/>
            <p:nvPr/>
          </p:nvSpPr>
          <p:spPr bwMode="auto">
            <a:xfrm>
              <a:off x="3728864" y="5267300"/>
              <a:ext cx="355600" cy="647700"/>
            </a:xfrm>
            <a:prstGeom prst="rect">
              <a:avLst/>
            </a:prstGeom>
            <a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9" name="Rettangolo 158"/>
            <p:cNvSpPr/>
            <p:nvPr/>
          </p:nvSpPr>
          <p:spPr bwMode="auto">
            <a:xfrm flipH="1">
              <a:off x="4902200" y="4457108"/>
              <a:ext cx="317500" cy="686392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0" name="Rettangolo 159"/>
            <p:cNvSpPr/>
            <p:nvPr/>
          </p:nvSpPr>
          <p:spPr bwMode="auto">
            <a:xfrm>
              <a:off x="4838700" y="38735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1" name="Rettangolo 160"/>
            <p:cNvSpPr/>
            <p:nvPr/>
          </p:nvSpPr>
          <p:spPr bwMode="auto">
            <a:xfrm>
              <a:off x="6540500" y="52197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2" name="Rettangolo 161"/>
            <p:cNvSpPr/>
            <p:nvPr/>
          </p:nvSpPr>
          <p:spPr bwMode="auto">
            <a:xfrm flipH="1">
              <a:off x="3619500" y="4457700"/>
              <a:ext cx="279400" cy="673100"/>
            </a:xfrm>
            <a:prstGeom prst="rect">
              <a:avLst/>
            </a:prstGeom>
            <a:blipFill rotWithShape="1">
              <a:blip r:embed="rId15" cstate="email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99091" l="0" r="100000">
                            <a14:foregroundMark x1="62963" y1="57273" x2="62963" y2="5727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3" name="Rettangolo 162"/>
            <p:cNvSpPr/>
            <p:nvPr/>
          </p:nvSpPr>
          <p:spPr bwMode="auto">
            <a:xfrm>
              <a:off x="5372100" y="3441700"/>
              <a:ext cx="292100" cy="673100"/>
            </a:xfrm>
            <a:prstGeom prst="rect">
              <a:avLst/>
            </a:prstGeom>
            <a:blipFill rotWithShape="1"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99091" l="0" r="100000">
                            <a14:foregroundMark x1="61404" y1="40000" x2="61404" y2="4000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4" name="Rettangolo 163"/>
            <p:cNvSpPr/>
            <p:nvPr/>
          </p:nvSpPr>
          <p:spPr bwMode="auto">
            <a:xfrm flipH="1">
              <a:off x="4381500" y="5080000"/>
              <a:ext cx="304800" cy="673100"/>
            </a:xfrm>
            <a:prstGeom prst="rect">
              <a:avLst/>
            </a:prstGeom>
            <a:blipFill rotWithShape="1">
              <a:blip r:embed="rId13" cstate="email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0" b="99091" l="0" r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5" name="Rettangolo 164"/>
            <p:cNvSpPr/>
            <p:nvPr/>
          </p:nvSpPr>
          <p:spPr bwMode="auto">
            <a:xfrm flipH="1">
              <a:off x="2641600" y="5969000"/>
              <a:ext cx="304800" cy="673100"/>
            </a:xfrm>
            <a:prstGeom prst="rect">
              <a:avLst/>
            </a:prstGeom>
            <a:blipFill rotWithShape="1">
              <a:blip r:embed="rId13" cstate="email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0" b="99091" l="0" r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6" name="Rettangolo 165"/>
            <p:cNvSpPr/>
            <p:nvPr/>
          </p:nvSpPr>
          <p:spPr bwMode="auto">
            <a:xfrm flipH="1">
              <a:off x="2311400" y="4737100"/>
              <a:ext cx="279400" cy="673100"/>
            </a:xfrm>
            <a:prstGeom prst="rect">
              <a:avLst/>
            </a:prstGeom>
            <a:blipFill rotWithShape="1">
              <a:blip r:embed="rId15" cstate="email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0" b="99091" l="0" r="100000">
                            <a14:foregroundMark x1="62963" y1="57273" x2="62963" y2="5727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7" name="Rettangolo 166"/>
            <p:cNvSpPr/>
            <p:nvPr/>
          </p:nvSpPr>
          <p:spPr bwMode="auto">
            <a:xfrm flipH="1">
              <a:off x="2916064" y="4708500"/>
              <a:ext cx="355600" cy="647700"/>
            </a:xfrm>
            <a:prstGeom prst="rect">
              <a:avLst/>
            </a:prstGeom>
            <a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8" name="Rettangolo 167"/>
            <p:cNvSpPr/>
            <p:nvPr/>
          </p:nvSpPr>
          <p:spPr bwMode="auto">
            <a:xfrm>
              <a:off x="2527300" y="4114800"/>
              <a:ext cx="381000" cy="673100"/>
            </a:xfrm>
            <a:prstGeom prst="rect">
              <a:avLst/>
            </a:prstGeom>
            <a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9" name="Rettangolo 168"/>
            <p:cNvSpPr/>
            <p:nvPr/>
          </p:nvSpPr>
          <p:spPr bwMode="auto">
            <a:xfrm>
              <a:off x="2235200" y="52578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0" name="Rettangolo 169"/>
            <p:cNvSpPr/>
            <p:nvPr/>
          </p:nvSpPr>
          <p:spPr bwMode="auto">
            <a:xfrm flipH="1">
              <a:off x="2806700" y="5193708"/>
              <a:ext cx="317500" cy="686392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1" name="Rettangolo 170"/>
            <p:cNvSpPr/>
            <p:nvPr/>
          </p:nvSpPr>
          <p:spPr bwMode="auto">
            <a:xfrm flipH="1">
              <a:off x="1968500" y="60071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2" name="Rettangolo 171"/>
            <p:cNvSpPr/>
            <p:nvPr/>
          </p:nvSpPr>
          <p:spPr bwMode="auto">
            <a:xfrm flipH="1">
              <a:off x="4147964" y="3578200"/>
              <a:ext cx="355600" cy="647700"/>
            </a:xfrm>
            <a:prstGeom prst="rect">
              <a:avLst/>
            </a:prstGeom>
            <a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3" name="Rettangolo 172"/>
            <p:cNvSpPr/>
            <p:nvPr/>
          </p:nvSpPr>
          <p:spPr bwMode="auto">
            <a:xfrm>
              <a:off x="4229100" y="45339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4" name="Rettangolo 173"/>
            <p:cNvSpPr/>
            <p:nvPr/>
          </p:nvSpPr>
          <p:spPr bwMode="auto">
            <a:xfrm flipH="1">
              <a:off x="3975100" y="59309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5" name="Rettangolo 174"/>
            <p:cNvSpPr/>
            <p:nvPr/>
          </p:nvSpPr>
          <p:spPr bwMode="auto">
            <a:xfrm flipH="1">
              <a:off x="6223000" y="3580808"/>
              <a:ext cx="317500" cy="686392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6" name="Rettangolo 175"/>
            <p:cNvSpPr/>
            <p:nvPr/>
          </p:nvSpPr>
          <p:spPr bwMode="auto">
            <a:xfrm>
              <a:off x="5557664" y="4302100"/>
              <a:ext cx="355600" cy="647700"/>
            </a:xfrm>
            <a:prstGeom prst="rect">
              <a:avLst/>
            </a:prstGeom>
            <a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7" name="Rettangolo 176"/>
            <p:cNvSpPr/>
            <p:nvPr/>
          </p:nvSpPr>
          <p:spPr bwMode="auto">
            <a:xfrm>
              <a:off x="4960764" y="5127600"/>
              <a:ext cx="355600" cy="647700"/>
            </a:xfrm>
            <a:prstGeom prst="rect">
              <a:avLst/>
            </a:prstGeom>
            <a:blipFill rotWithShape="1">
              <a:blip r:embed="rId22" cstate="email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8" name="Rettangolo 177"/>
            <p:cNvSpPr/>
            <p:nvPr/>
          </p:nvSpPr>
          <p:spPr bwMode="auto">
            <a:xfrm flipH="1">
              <a:off x="5600700" y="5473108"/>
              <a:ext cx="342900" cy="686392"/>
            </a:xfrm>
            <a:prstGeom prst="rect">
              <a:avLst/>
            </a:prstGeom>
            <a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464" b="100000" l="0" r="100000">
                            <a14:foregroundMark x1="47761" y1="50893" x2="47761" y2="5089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9" name="Rettangolo 178"/>
            <p:cNvSpPr/>
            <p:nvPr/>
          </p:nvSpPr>
          <p:spPr bwMode="auto">
            <a:xfrm flipH="1">
              <a:off x="6210300" y="4393608"/>
              <a:ext cx="342900" cy="686392"/>
            </a:xfrm>
            <a:prstGeom prst="rect">
              <a:avLst/>
            </a:prstGeom>
            <a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464" b="100000" l="0" r="100000">
                            <a14:foregroundMark x1="47761" y1="50893" x2="47761" y2="5089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0" name="Rettangolo 179"/>
            <p:cNvSpPr/>
            <p:nvPr/>
          </p:nvSpPr>
          <p:spPr bwMode="auto">
            <a:xfrm>
              <a:off x="3327400" y="5867400"/>
              <a:ext cx="292100" cy="673100"/>
            </a:xfrm>
            <a:prstGeom prst="rect">
              <a:avLst/>
            </a:prstGeom>
            <a:blipFill rotWithShape="1"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99091" l="0" r="100000">
                            <a14:foregroundMark x1="61404" y1="40000" x2="61404" y2="4000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1" name="Rettangolo 180"/>
            <p:cNvSpPr/>
            <p:nvPr/>
          </p:nvSpPr>
          <p:spPr bwMode="auto">
            <a:xfrm flipH="1">
              <a:off x="4724400" y="5689600"/>
              <a:ext cx="381000" cy="673100"/>
            </a:xfrm>
            <a:prstGeom prst="rect">
              <a:avLst/>
            </a:prstGeom>
            <a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pic>
        <p:nvPicPr>
          <p:cNvPr id="143" name="Immagine 142" descr="logo_unioncamere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700" y="635000"/>
            <a:ext cx="2641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9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8"/>
          <p:cNvSpPr/>
          <p:nvPr/>
        </p:nvSpPr>
        <p:spPr bwMode="auto">
          <a:xfrm>
            <a:off x="1260097" y="3068573"/>
            <a:ext cx="2667852" cy="3133530"/>
          </a:xfrm>
          <a:prstGeom prst="ellipse">
            <a:avLst/>
          </a:prstGeom>
          <a:solidFill>
            <a:srgbClr val="606060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1279786" y="3068573"/>
            <a:ext cx="2731658" cy="313353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rPr>
              <a:t>LE CCIAA</a:t>
            </a:r>
            <a:r>
              <a:rPr lang="it-IT" dirty="0" smtClean="0">
                <a:solidFill>
                  <a:srgbClr val="404040"/>
                </a:solidFill>
                <a:latin typeface="Century Gothic"/>
                <a:cs typeface="Century Gothic"/>
              </a:rPr>
              <a:t>. L’immaginario positivo</a:t>
            </a:r>
            <a:r>
              <a:rPr lang="it-IT" dirty="0" smtClean="0">
                <a:solidFill>
                  <a:srgbClr val="008000"/>
                </a:solidFill>
                <a:latin typeface="Century Gothic"/>
                <a:cs typeface="Century Gothic"/>
              </a:rPr>
              <a:t>*</a:t>
            </a:r>
            <a:endParaRPr lang="it-IT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95300" y="968021"/>
            <a:ext cx="8712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dirty="0" smtClean="0">
                <a:latin typeface="Century Gothic" panose="020B0502020202020204" pitchFamily="34" charset="0"/>
              </a:rPr>
              <a:t>Nell’immaginario dei partecipanti ai focus le CCIAA hanno una </a:t>
            </a:r>
            <a:r>
              <a:rPr lang="it-IT" sz="1600" b="1" dirty="0" smtClean="0">
                <a:latin typeface="Century Gothic" panose="020B0502020202020204" pitchFamily="34" charset="0"/>
              </a:rPr>
              <a:t>conoscenza perfetta</a:t>
            </a:r>
            <a:br>
              <a:rPr lang="it-IT" sz="1600" b="1" dirty="0" smtClean="0">
                <a:latin typeface="Century Gothic" panose="020B0502020202020204" pitchFamily="34" charset="0"/>
              </a:rPr>
            </a:br>
            <a:r>
              <a:rPr lang="it-IT" sz="1600" dirty="0" smtClean="0">
                <a:latin typeface="Century Gothic" panose="020B0502020202020204" pitchFamily="34" charset="0"/>
              </a:rPr>
              <a:t>della situazione delle aziende, avendo a disposizione i dati di bilancio</a:t>
            </a:r>
            <a:br>
              <a:rPr lang="it-IT" sz="1600" dirty="0" smtClean="0">
                <a:latin typeface="Century Gothic" panose="020B0502020202020204" pitchFamily="34" charset="0"/>
              </a:rPr>
            </a:br>
            <a:r>
              <a:rPr lang="it-IT" sz="1600" dirty="0" smtClean="0">
                <a:latin typeface="Century Gothic" panose="020B0502020202020204" pitchFamily="34" charset="0"/>
              </a:rPr>
              <a:t>e gli altri dati di tipo «anagrafico».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sp>
        <p:nvSpPr>
          <p:cNvPr id="4" name="Fumetto 2 3"/>
          <p:cNvSpPr/>
          <p:nvPr/>
        </p:nvSpPr>
        <p:spPr bwMode="auto">
          <a:xfrm>
            <a:off x="1420589" y="2036179"/>
            <a:ext cx="3031958" cy="789223"/>
          </a:xfrm>
          <a:prstGeom prst="wedgeRoundRectCallout">
            <a:avLst>
              <a:gd name="adj1" fmla="val -21158"/>
              <a:gd name="adj2" fmla="val -75509"/>
              <a:gd name="adj3" fmla="val 16667"/>
            </a:avLst>
          </a:prstGeom>
          <a:solidFill>
            <a:srgbClr val="8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«</a:t>
            </a:r>
            <a:r>
              <a:rPr lang="it-IT" sz="1400" dirty="0">
                <a:solidFill>
                  <a:schemeClr val="bg1"/>
                </a:solidFill>
                <a:latin typeface="Century Gothic"/>
                <a:cs typeface="Century Gothic"/>
              </a:rPr>
              <a:t>È il Comune dei c</a:t>
            </a:r>
            <a:r>
              <a:rPr lang="it-IT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ommercianti</a:t>
            </a:r>
            <a:r>
              <a:rPr kumimoji="0" lang="it-IT" sz="1400" b="0" i="1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»</a:t>
            </a:r>
            <a:endParaRPr kumimoji="0" lang="it-IT" sz="1400" b="0" i="1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52834" y="3378991"/>
            <a:ext cx="721599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NON SONO VISTE  COME GENDARMI</a:t>
            </a:r>
          </a:p>
          <a:p>
            <a:pPr algn="just"/>
            <a:r>
              <a:rPr lang="it-IT" sz="1600" dirty="0" smtClean="0">
                <a:latin typeface="Century Gothic" panose="020B0502020202020204" pitchFamily="34" charset="0"/>
              </a:rPr>
              <a:t>la funzione di controllo è solo sulla carta e nei fatti non viene agita, essendo considerata più una prerogativa dell’</a:t>
            </a:r>
            <a:r>
              <a:rPr lang="it-IT" sz="1600" b="1" dirty="0">
                <a:latin typeface="Century Gothic" panose="020B0502020202020204" pitchFamily="34" charset="0"/>
              </a:rPr>
              <a:t>A</a:t>
            </a:r>
            <a:r>
              <a:rPr lang="it-IT" sz="1600" b="1" dirty="0" smtClean="0">
                <a:latin typeface="Century Gothic" panose="020B0502020202020204" pitchFamily="34" charset="0"/>
              </a:rPr>
              <a:t>genzia delle Entrate.</a:t>
            </a:r>
            <a:endParaRPr lang="it-IT" sz="1600" b="1" dirty="0">
              <a:latin typeface="Century Gothic" panose="020B0502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352834" y="4270544"/>
            <a:ext cx="723877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MA…COME ANGELI CUSTODI</a:t>
            </a:r>
          </a:p>
          <a:p>
            <a:pPr algn="just"/>
            <a:r>
              <a:rPr lang="it-IT" sz="1600" dirty="0">
                <a:latin typeface="Century Gothic" panose="020B0502020202020204" pitchFamily="34" charset="0"/>
              </a:rPr>
              <a:t>c</a:t>
            </a:r>
            <a:r>
              <a:rPr lang="it-IT" sz="1600" dirty="0" smtClean="0">
                <a:latin typeface="Century Gothic" panose="020B0502020202020204" pitchFamily="34" charset="0"/>
              </a:rPr>
              <a:t>he tutelano dalla </a:t>
            </a:r>
            <a:r>
              <a:rPr lang="it-IT" sz="1600" b="1" dirty="0" smtClean="0">
                <a:latin typeface="Century Gothic" panose="020B0502020202020204" pitchFamily="34" charset="0"/>
              </a:rPr>
              <a:t>burocrazia eccessiva </a:t>
            </a:r>
            <a:r>
              <a:rPr lang="it-IT" sz="1600" dirty="0" smtClean="0">
                <a:latin typeface="Century Gothic" panose="020B0502020202020204" pitchFamily="34" charset="0"/>
              </a:rPr>
              <a:t>e che aiutano a produrre le documentazioni richieste.</a:t>
            </a:r>
          </a:p>
          <a:p>
            <a:pPr algn="just"/>
            <a:r>
              <a:rPr lang="it-IT" sz="1600" dirty="0" smtClean="0">
                <a:latin typeface="Century Gothic" panose="020B0502020202020204" pitchFamily="34" charset="0"/>
              </a:rPr>
              <a:t>Per alcuni la funzione di tutela dovrebbe essere ancora più ampia, vegliando sull’attività degli imprenditori e inviando loro dei </a:t>
            </a:r>
            <a:r>
              <a:rPr lang="it-IT" sz="1600" dirty="0" err="1" smtClean="0">
                <a:latin typeface="Century Gothic" panose="020B0502020202020204" pitchFamily="34" charset="0"/>
              </a:rPr>
              <a:t>warning</a:t>
            </a:r>
            <a:r>
              <a:rPr lang="it-IT" sz="1600" dirty="0" smtClean="0">
                <a:latin typeface="Century Gothic" panose="020B0502020202020204" pitchFamily="34" charset="0"/>
              </a:rPr>
              <a:t> nel momento in cui i dati mostrassero una </a:t>
            </a:r>
            <a:r>
              <a:rPr lang="it-IT" sz="1600" b="1" dirty="0" smtClean="0">
                <a:latin typeface="Century Gothic" panose="020B0502020202020204" pitchFamily="34" charset="0"/>
              </a:rPr>
              <a:t>difficoltà dell’azienda</a:t>
            </a:r>
            <a:r>
              <a:rPr lang="it-IT" sz="1600" dirty="0" smtClean="0">
                <a:latin typeface="Century Gothic" panose="020B0502020202020204" pitchFamily="34" charset="0"/>
              </a:rPr>
              <a:t>, del settore o del territorio.</a:t>
            </a:r>
            <a:endParaRPr lang="it-IT" sz="1600" b="1" dirty="0">
              <a:latin typeface="Century Gothic" panose="020B0502020202020204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 bwMode="auto">
          <a:xfrm>
            <a:off x="510902" y="914035"/>
            <a:ext cx="8692668" cy="846636"/>
          </a:xfrm>
          <a:prstGeom prst="roundRect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bg1">
                <a:lumMod val="95000"/>
                <a:alpha val="75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Fumetto 2 15"/>
          <p:cNvSpPr/>
          <p:nvPr/>
        </p:nvSpPr>
        <p:spPr bwMode="auto">
          <a:xfrm>
            <a:off x="5372955" y="2036179"/>
            <a:ext cx="3031958" cy="789223"/>
          </a:xfrm>
          <a:prstGeom prst="wedgeRoundRectCallout">
            <a:avLst>
              <a:gd name="adj1" fmla="val -21158"/>
              <a:gd name="adj2" fmla="val -75509"/>
              <a:gd name="adj3" fmla="val 16667"/>
            </a:avLst>
          </a:prstGeom>
          <a:solidFill>
            <a:srgbClr val="8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it-IT" sz="1400" i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«</a:t>
            </a:r>
            <a:r>
              <a:rPr lang="it-IT" sz="1400" dirty="0">
                <a:solidFill>
                  <a:schemeClr val="bg1"/>
                </a:solidFill>
                <a:latin typeface="Century Gothic"/>
                <a:cs typeface="Century Gothic"/>
              </a:rPr>
              <a:t>È come l’ente per il turismo: hai bisogno di una </a:t>
            </a:r>
            <a:r>
              <a:rPr lang="it-IT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informazione</a:t>
            </a:r>
            <a:br>
              <a:rPr lang="it-IT" sz="1400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it-IT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e </a:t>
            </a:r>
            <a:r>
              <a:rPr lang="it-IT" sz="1400" dirty="0">
                <a:solidFill>
                  <a:schemeClr val="bg1"/>
                </a:solidFill>
                <a:latin typeface="Century Gothic"/>
                <a:cs typeface="Century Gothic"/>
              </a:rPr>
              <a:t>te la </a:t>
            </a:r>
            <a:r>
              <a:rPr lang="it-IT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danno</a:t>
            </a:r>
            <a:r>
              <a:rPr lang="it-IT" sz="1400" i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»</a:t>
            </a:r>
            <a:endParaRPr lang="it-IT" sz="1400" i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39700" y="6489700"/>
            <a:ext cx="64897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rgbClr val="008000"/>
                </a:solidFill>
                <a:latin typeface="Century Gothic"/>
                <a:cs typeface="Century Gothic"/>
              </a:rPr>
              <a:t>* Sintesi delle opinioni emerse nei focus </a:t>
            </a:r>
            <a:r>
              <a:rPr lang="it-IT" sz="1600" dirty="0" err="1" smtClean="0">
                <a:solidFill>
                  <a:srgbClr val="008000"/>
                </a:solidFill>
                <a:latin typeface="Century Gothic"/>
                <a:cs typeface="Century Gothic"/>
              </a:rPr>
              <a:t>group</a:t>
            </a:r>
            <a:r>
              <a:rPr lang="it-IT" sz="1600" dirty="0" smtClean="0">
                <a:solidFill>
                  <a:srgbClr val="008000"/>
                </a:solidFill>
                <a:latin typeface="Century Gothic"/>
                <a:cs typeface="Century Gothic"/>
              </a:rPr>
              <a:t> tra i cittadini</a:t>
            </a:r>
            <a:endParaRPr lang="it-IT" sz="1600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3" name="Ovale 12"/>
          <p:cNvSpPr/>
          <p:nvPr/>
        </p:nvSpPr>
        <p:spPr bwMode="auto">
          <a:xfrm>
            <a:off x="622299" y="4095338"/>
            <a:ext cx="1080000" cy="108000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balanced" dir="t"/>
          </a:scene3d>
          <a:sp3d prstMaterial="softEdge">
            <a:bevelT w="508000" h="508000"/>
            <a:bevelB w="508000" h="508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671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93313" y="133450"/>
            <a:ext cx="8353146" cy="324000"/>
          </a:xfrm>
        </p:spPr>
        <p:txBody>
          <a:bodyPr/>
          <a:lstStyle/>
          <a:p>
            <a:r>
              <a:rPr lang="it-IT" b="1" dirty="0" smtClean="0">
                <a:solidFill>
                  <a:srgbClr val="A6A6A6"/>
                </a:solidFill>
                <a:latin typeface="Century Gothic"/>
                <a:cs typeface="Century Gothic"/>
              </a:rPr>
              <a:t>RUOLO CCIAA</a:t>
            </a:r>
            <a:r>
              <a:rPr lang="it-IT" dirty="0" smtClean="0">
                <a:latin typeface="Century Gothic"/>
                <a:cs typeface="Century Gothic"/>
              </a:rPr>
              <a:t>: l’immagine positiva nel Paese</a:t>
            </a:r>
            <a:r>
              <a:rPr lang="it-IT" dirty="0" smtClean="0">
                <a:solidFill>
                  <a:srgbClr val="0000FF"/>
                </a:solidFill>
                <a:latin typeface="Century Gothic"/>
                <a:cs typeface="Century Gothic"/>
              </a:rPr>
              <a:t>*</a:t>
            </a:r>
            <a:endParaRPr lang="it-IT" dirty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66700" y="1135617"/>
            <a:ext cx="18669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DOPPIO RUOLO PER LE CAMERE</a:t>
            </a:r>
            <a:br>
              <a:rPr lang="it-IT" sz="1600" b="1" dirty="0" smtClean="0">
                <a:solidFill>
                  <a:srgbClr val="800000"/>
                </a:solidFill>
                <a:latin typeface="Century Gothic"/>
                <a:cs typeface="Century Gothic"/>
              </a:rPr>
            </a:br>
            <a:r>
              <a:rPr lang="it-IT" sz="16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DI COMMERCIO</a:t>
            </a:r>
            <a:endParaRPr lang="it-IT" sz="1600" b="1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2235200" y="723899"/>
            <a:ext cx="7416800" cy="1765301"/>
            <a:chOff x="1651000" y="2108199"/>
            <a:chExt cx="6604000" cy="2641600"/>
          </a:xfrm>
        </p:grpSpPr>
        <p:sp>
          <p:nvSpPr>
            <p:cNvPr id="13" name="Forma 12"/>
            <p:cNvSpPr/>
            <p:nvPr/>
          </p:nvSpPr>
          <p:spPr>
            <a:xfrm>
              <a:off x="1651000" y="2108199"/>
              <a:ext cx="6604000" cy="2641600"/>
            </a:xfrm>
            <a:prstGeom prst="leftRightRibbon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igura a mano libera 14"/>
            <p:cNvSpPr/>
            <p:nvPr/>
          </p:nvSpPr>
          <p:spPr>
            <a:xfrm>
              <a:off x="2443480" y="2570479"/>
              <a:ext cx="2179320" cy="1294384"/>
            </a:xfrm>
            <a:custGeom>
              <a:avLst/>
              <a:gdLst>
                <a:gd name="connsiteX0" fmla="*/ 0 w 2179320"/>
                <a:gd name="connsiteY0" fmla="*/ 0 h 1294384"/>
                <a:gd name="connsiteX1" fmla="*/ 2179320 w 2179320"/>
                <a:gd name="connsiteY1" fmla="*/ 0 h 1294384"/>
                <a:gd name="connsiteX2" fmla="*/ 2179320 w 2179320"/>
                <a:gd name="connsiteY2" fmla="*/ 1294384 h 1294384"/>
                <a:gd name="connsiteX3" fmla="*/ 0 w 2179320"/>
                <a:gd name="connsiteY3" fmla="*/ 1294384 h 1294384"/>
                <a:gd name="connsiteX4" fmla="*/ 0 w 2179320"/>
                <a:gd name="connsiteY4" fmla="*/ 0 h 129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320" h="1294384">
                  <a:moveTo>
                    <a:pt x="0" y="0"/>
                  </a:moveTo>
                  <a:lnTo>
                    <a:pt x="2179320" y="0"/>
                  </a:lnTo>
                  <a:lnTo>
                    <a:pt x="2179320" y="1294384"/>
                  </a:lnTo>
                  <a:lnTo>
                    <a:pt x="0" y="129438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896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 smtClean="0">
                  <a:latin typeface="Century Gothic" panose="020B0502020202020204" pitchFamily="34" charset="0"/>
                </a:rPr>
                <a:t>strumento di servizio</a:t>
              </a:r>
              <a:br>
                <a:rPr lang="it-IT" sz="1400" kern="1200" dirty="0" smtClean="0">
                  <a:latin typeface="Century Gothic" panose="020B0502020202020204" pitchFamily="34" charset="0"/>
                </a:rPr>
              </a:br>
              <a:r>
                <a:rPr lang="it-IT" sz="1400" kern="1200" dirty="0" smtClean="0">
                  <a:latin typeface="Century Gothic" panose="020B0502020202020204" pitchFamily="34" charset="0"/>
                </a:rPr>
                <a:t>per le singole imprese/nuove imprese</a:t>
              </a:r>
              <a:endParaRPr lang="it-IT" sz="1400" kern="1200" dirty="0"/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4953000" y="2993135"/>
              <a:ext cx="2575560" cy="1294384"/>
            </a:xfrm>
            <a:custGeom>
              <a:avLst/>
              <a:gdLst>
                <a:gd name="connsiteX0" fmla="*/ 0 w 2575560"/>
                <a:gd name="connsiteY0" fmla="*/ 0 h 1294384"/>
                <a:gd name="connsiteX1" fmla="*/ 2575560 w 2575560"/>
                <a:gd name="connsiteY1" fmla="*/ 0 h 1294384"/>
                <a:gd name="connsiteX2" fmla="*/ 2575560 w 2575560"/>
                <a:gd name="connsiteY2" fmla="*/ 1294384 h 1294384"/>
                <a:gd name="connsiteX3" fmla="*/ 0 w 2575560"/>
                <a:gd name="connsiteY3" fmla="*/ 1294384 h 1294384"/>
                <a:gd name="connsiteX4" fmla="*/ 0 w 2575560"/>
                <a:gd name="connsiteY4" fmla="*/ 0 h 129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560" h="1294384">
                  <a:moveTo>
                    <a:pt x="0" y="0"/>
                  </a:moveTo>
                  <a:lnTo>
                    <a:pt x="2575560" y="0"/>
                  </a:lnTo>
                  <a:lnTo>
                    <a:pt x="2575560" y="1294384"/>
                  </a:lnTo>
                  <a:lnTo>
                    <a:pt x="0" y="129438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6896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 smtClean="0">
                  <a:latin typeface="Century Gothic" panose="020B0502020202020204" pitchFamily="34" charset="0"/>
                </a:rPr>
                <a:t>soggetto del sistema politico</a:t>
              </a:r>
              <a:br>
                <a:rPr lang="it-IT" sz="1400" kern="1200" dirty="0" smtClean="0">
                  <a:latin typeface="Century Gothic" panose="020B0502020202020204" pitchFamily="34" charset="0"/>
                </a:rPr>
              </a:br>
              <a:r>
                <a:rPr lang="it-IT" sz="1400" kern="1200" dirty="0" smtClean="0">
                  <a:latin typeface="Century Gothic" panose="020B0502020202020204" pitchFamily="34" charset="0"/>
                </a:rPr>
                <a:t>con un ruolo di coordinamento</a:t>
              </a:r>
              <a:br>
                <a:rPr lang="it-IT" sz="1400" kern="1200" dirty="0" smtClean="0">
                  <a:latin typeface="Century Gothic" panose="020B0502020202020204" pitchFamily="34" charset="0"/>
                </a:rPr>
              </a:br>
              <a:r>
                <a:rPr lang="it-IT" sz="1400" kern="1200" dirty="0" smtClean="0">
                  <a:latin typeface="Century Gothic" panose="020B0502020202020204" pitchFamily="34" charset="0"/>
                </a:rPr>
                <a:t>e mediazione tra Stato</a:t>
              </a:r>
              <a:br>
                <a:rPr lang="it-IT" sz="1400" kern="1200" dirty="0" smtClean="0">
                  <a:latin typeface="Century Gothic" panose="020B0502020202020204" pitchFamily="34" charset="0"/>
                </a:rPr>
              </a:br>
              <a:r>
                <a:rPr lang="it-IT" sz="1400" kern="1200" dirty="0" smtClean="0">
                  <a:latin typeface="Century Gothic" panose="020B0502020202020204" pitchFamily="34" charset="0"/>
                </a:rPr>
                <a:t>e imprenditore</a:t>
              </a:r>
              <a:endParaRPr lang="it-IT" sz="1400" kern="1200" dirty="0"/>
            </a:p>
          </p:txBody>
        </p:sp>
      </p:grpSp>
      <p:sp>
        <p:nvSpPr>
          <p:cNvPr id="5" name="Figura a mano libera 4"/>
          <p:cNvSpPr/>
          <p:nvPr/>
        </p:nvSpPr>
        <p:spPr>
          <a:xfrm>
            <a:off x="190500" y="2755900"/>
            <a:ext cx="9423399" cy="1485900"/>
          </a:xfrm>
          <a:custGeom>
            <a:avLst/>
            <a:gdLst>
              <a:gd name="connsiteX0" fmla="*/ 141312 w 847857"/>
              <a:gd name="connsiteY0" fmla="*/ 0 h 5640832"/>
              <a:gd name="connsiteX1" fmla="*/ 706545 w 847857"/>
              <a:gd name="connsiteY1" fmla="*/ 0 h 5640832"/>
              <a:gd name="connsiteX2" fmla="*/ 847857 w 847857"/>
              <a:gd name="connsiteY2" fmla="*/ 141312 h 5640832"/>
              <a:gd name="connsiteX3" fmla="*/ 847857 w 847857"/>
              <a:gd name="connsiteY3" fmla="*/ 5640832 h 5640832"/>
              <a:gd name="connsiteX4" fmla="*/ 847857 w 847857"/>
              <a:gd name="connsiteY4" fmla="*/ 5640832 h 5640832"/>
              <a:gd name="connsiteX5" fmla="*/ 0 w 847857"/>
              <a:gd name="connsiteY5" fmla="*/ 5640832 h 5640832"/>
              <a:gd name="connsiteX6" fmla="*/ 0 w 847857"/>
              <a:gd name="connsiteY6" fmla="*/ 5640832 h 5640832"/>
              <a:gd name="connsiteX7" fmla="*/ 0 w 847857"/>
              <a:gd name="connsiteY7" fmla="*/ 141312 h 5640832"/>
              <a:gd name="connsiteX8" fmla="*/ 141312 w 847857"/>
              <a:gd name="connsiteY8" fmla="*/ 0 h 564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857" h="5640832">
                <a:moveTo>
                  <a:pt x="847857" y="940158"/>
                </a:moveTo>
                <a:lnTo>
                  <a:pt x="847857" y="4700674"/>
                </a:lnTo>
                <a:cubicBezTo>
                  <a:pt x="847857" y="5219904"/>
                  <a:pt x="838347" y="5640829"/>
                  <a:pt x="826617" y="5640829"/>
                </a:cubicBezTo>
                <a:lnTo>
                  <a:pt x="0" y="5640829"/>
                </a:lnTo>
                <a:lnTo>
                  <a:pt x="0" y="5640829"/>
                </a:lnTo>
                <a:lnTo>
                  <a:pt x="0" y="3"/>
                </a:lnTo>
                <a:lnTo>
                  <a:pt x="0" y="3"/>
                </a:lnTo>
                <a:lnTo>
                  <a:pt x="826617" y="3"/>
                </a:lnTo>
                <a:cubicBezTo>
                  <a:pt x="838347" y="3"/>
                  <a:pt x="847857" y="420928"/>
                  <a:pt x="847857" y="940158"/>
                </a:cubicBez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1" tIns="52819" rIns="64249" bIns="52820" numCol="1" spcCol="1270" anchor="ctr" anchorCtr="0">
            <a:noAutofit/>
          </a:bodyPr>
          <a:lstStyle/>
          <a:p>
            <a:pPr marL="171450" lvl="1" indent="-171450" algn="l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Ø"/>
            </a:pPr>
            <a:r>
              <a:rPr lang="it-IT" sz="1200" kern="1200" dirty="0" smtClean="0">
                <a:latin typeface="Century Gothic"/>
                <a:cs typeface="Century Gothic"/>
              </a:rPr>
              <a:t>«</a:t>
            </a:r>
            <a:r>
              <a:rPr lang="it-IT" sz="1200" i="1" kern="1200" dirty="0" smtClean="0">
                <a:latin typeface="Century Gothic"/>
                <a:cs typeface="Century Gothic"/>
              </a:rPr>
              <a:t>uno </a:t>
            </a:r>
            <a:r>
              <a:rPr lang="it-IT" sz="1200" b="1" i="1" kern="1200" dirty="0" smtClean="0">
                <a:latin typeface="Century Gothic"/>
                <a:cs typeface="Century Gothic"/>
              </a:rPr>
              <a:t>strumento di coordinamento strategico fondamentale </a:t>
            </a:r>
            <a:r>
              <a:rPr lang="it-IT" sz="1200" i="1" kern="1200" dirty="0" smtClean="0">
                <a:latin typeface="Century Gothic"/>
                <a:cs typeface="Century Gothic"/>
              </a:rPr>
              <a:t>per le imprese, soprattutto quelle più piccole che non riescono a fare tutto da sole. Un ponte tra imprese e istituzioni pubbliche</a:t>
            </a:r>
            <a:r>
              <a:rPr lang="it-IT" sz="1200" kern="1200" dirty="0" smtClean="0">
                <a:latin typeface="Century Gothic"/>
                <a:cs typeface="Century Gothic"/>
              </a:rPr>
              <a:t>» </a:t>
            </a:r>
            <a:endParaRPr lang="it-IT" sz="1200" kern="1200" dirty="0">
              <a:latin typeface="Century Gothic"/>
              <a:cs typeface="Century Gothic"/>
            </a:endParaRPr>
          </a:p>
          <a:p>
            <a:pPr marL="171450" lvl="1" indent="-171450" algn="l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Ø"/>
            </a:pPr>
            <a:r>
              <a:rPr lang="it-IT" sz="1200" kern="1200" dirty="0" smtClean="0">
                <a:latin typeface="Century Gothic"/>
                <a:cs typeface="Century Gothic"/>
              </a:rPr>
              <a:t>«</a:t>
            </a:r>
            <a:r>
              <a:rPr lang="it-IT" sz="1200" b="1" i="1" kern="1200" dirty="0" smtClean="0">
                <a:latin typeface="Century Gothic"/>
                <a:cs typeface="Century Gothic"/>
              </a:rPr>
              <a:t>un garante </a:t>
            </a:r>
            <a:r>
              <a:rPr lang="it-IT" sz="1200" i="1" kern="1200" dirty="0" smtClean="0">
                <a:latin typeface="Century Gothic"/>
                <a:cs typeface="Century Gothic"/>
              </a:rPr>
              <a:t>della propria sicurezza imprenditoriale (…) non un angelo custode, ma piuttosto </a:t>
            </a:r>
            <a:r>
              <a:rPr lang="it-IT" sz="1200" b="1" i="1" kern="1200" dirty="0" smtClean="0">
                <a:latin typeface="Century Gothic"/>
                <a:cs typeface="Century Gothic"/>
              </a:rPr>
              <a:t>un personal trainer</a:t>
            </a:r>
            <a:r>
              <a:rPr lang="it-IT" sz="1200" i="1" kern="1200" dirty="0" smtClean="0">
                <a:latin typeface="Century Gothic"/>
                <a:cs typeface="Century Gothic"/>
              </a:rPr>
              <a:t>, che ti renda più tonico e autonomo</a:t>
            </a:r>
            <a:r>
              <a:rPr lang="it-IT" sz="1200" kern="1200" dirty="0" smtClean="0">
                <a:latin typeface="Century Gothic"/>
                <a:cs typeface="Century Gothic"/>
              </a:rPr>
              <a:t>» </a:t>
            </a:r>
          </a:p>
          <a:p>
            <a:pPr marL="171450" lvl="1" indent="-171450" algn="l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Ø"/>
            </a:pPr>
            <a:r>
              <a:rPr lang="it-IT" sz="1200" kern="1200" dirty="0" smtClean="0">
                <a:latin typeface="Century Gothic"/>
                <a:cs typeface="Century Gothic"/>
              </a:rPr>
              <a:t>«</a:t>
            </a:r>
            <a:r>
              <a:rPr lang="it-IT" sz="1200" i="1" kern="1200" dirty="0" smtClean="0">
                <a:latin typeface="Century Gothic"/>
                <a:cs typeface="Century Gothic"/>
              </a:rPr>
              <a:t>è </a:t>
            </a:r>
            <a:r>
              <a:rPr lang="it-IT" sz="1200" b="1" i="1" kern="1200" dirty="0" smtClean="0">
                <a:latin typeface="Century Gothic"/>
                <a:cs typeface="Century Gothic"/>
              </a:rPr>
              <a:t>un ente che conosce e organizza le imprese</a:t>
            </a:r>
            <a:r>
              <a:rPr lang="it-IT" sz="1200" i="1" kern="1200" dirty="0" smtClean="0">
                <a:latin typeface="Century Gothic"/>
                <a:cs typeface="Century Gothic"/>
              </a:rPr>
              <a:t>, nel senso che mi deve dire tutto quello a cui vado incontro: controlli, permessi…</a:t>
            </a:r>
            <a:r>
              <a:rPr lang="it-IT" sz="1200" kern="1200" dirty="0" smtClean="0">
                <a:latin typeface="Century Gothic"/>
                <a:cs typeface="Century Gothic"/>
              </a:rPr>
              <a:t>»</a:t>
            </a:r>
          </a:p>
          <a:p>
            <a:pPr marL="171450" lvl="1" indent="-171450" algn="l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Ø"/>
            </a:pPr>
            <a:r>
              <a:rPr lang="it-IT" sz="1200" kern="1200" dirty="0" smtClean="0">
                <a:latin typeface="Century Gothic"/>
                <a:cs typeface="Century Gothic"/>
              </a:rPr>
              <a:t>«</a:t>
            </a:r>
            <a:r>
              <a:rPr lang="it-IT" sz="1200" i="1" kern="1200" dirty="0" smtClean="0">
                <a:latin typeface="Century Gothic"/>
                <a:cs typeface="Century Gothic"/>
              </a:rPr>
              <a:t>sono un contenitore istituzionale che mette insieme le associazioni imprenditoriali, che offre in prevalenza una serie di servizi di natura amministrativa</a:t>
            </a:r>
            <a:r>
              <a:rPr lang="it-IT" sz="1200" kern="1200" dirty="0" smtClean="0">
                <a:latin typeface="Century Gothic"/>
                <a:cs typeface="Century Gothic"/>
              </a:rPr>
              <a:t>» 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1263649" y="2436369"/>
            <a:ext cx="7277100" cy="357631"/>
          </a:xfrm>
          <a:custGeom>
            <a:avLst/>
            <a:gdLst>
              <a:gd name="connsiteX0" fmla="*/ 0 w 3172968"/>
              <a:gd name="connsiteY0" fmla="*/ 176640 h 1059821"/>
              <a:gd name="connsiteX1" fmla="*/ 176640 w 3172968"/>
              <a:gd name="connsiteY1" fmla="*/ 0 h 1059821"/>
              <a:gd name="connsiteX2" fmla="*/ 2996328 w 3172968"/>
              <a:gd name="connsiteY2" fmla="*/ 0 h 1059821"/>
              <a:gd name="connsiteX3" fmla="*/ 3172968 w 3172968"/>
              <a:gd name="connsiteY3" fmla="*/ 176640 h 1059821"/>
              <a:gd name="connsiteX4" fmla="*/ 3172968 w 3172968"/>
              <a:gd name="connsiteY4" fmla="*/ 883181 h 1059821"/>
              <a:gd name="connsiteX5" fmla="*/ 2996328 w 3172968"/>
              <a:gd name="connsiteY5" fmla="*/ 1059821 h 1059821"/>
              <a:gd name="connsiteX6" fmla="*/ 176640 w 3172968"/>
              <a:gd name="connsiteY6" fmla="*/ 1059821 h 1059821"/>
              <a:gd name="connsiteX7" fmla="*/ 0 w 3172968"/>
              <a:gd name="connsiteY7" fmla="*/ 883181 h 1059821"/>
              <a:gd name="connsiteX8" fmla="*/ 0 w 3172968"/>
              <a:gd name="connsiteY8" fmla="*/ 176640 h 105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2968" h="1059821">
                <a:moveTo>
                  <a:pt x="0" y="176640"/>
                </a:moveTo>
                <a:cubicBezTo>
                  <a:pt x="0" y="79084"/>
                  <a:pt x="79084" y="0"/>
                  <a:pt x="176640" y="0"/>
                </a:cubicBezTo>
                <a:lnTo>
                  <a:pt x="2996328" y="0"/>
                </a:lnTo>
                <a:cubicBezTo>
                  <a:pt x="3093884" y="0"/>
                  <a:pt x="3172968" y="79084"/>
                  <a:pt x="3172968" y="176640"/>
                </a:cubicBezTo>
                <a:lnTo>
                  <a:pt x="3172968" y="883181"/>
                </a:lnTo>
                <a:cubicBezTo>
                  <a:pt x="3172968" y="980737"/>
                  <a:pt x="3093884" y="1059821"/>
                  <a:pt x="2996328" y="1059821"/>
                </a:cubicBezTo>
                <a:lnTo>
                  <a:pt x="176640" y="1059821"/>
                </a:lnTo>
                <a:cubicBezTo>
                  <a:pt x="79084" y="1059821"/>
                  <a:pt x="0" y="980737"/>
                  <a:pt x="0" y="883181"/>
                </a:cubicBezTo>
                <a:lnTo>
                  <a:pt x="0" y="17664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076" tIns="78406" rIns="105076" bIns="7840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400" b="1" kern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 ENTE AL SERVIZIO DELLE IMPRESE (SOPRATTUTTO DELLE PIÙ PICCOLE)</a:t>
            </a:r>
            <a:endParaRPr lang="it-IT" sz="1400" kern="1200" dirty="0"/>
          </a:p>
        </p:txBody>
      </p:sp>
      <p:sp>
        <p:nvSpPr>
          <p:cNvPr id="7" name="Figura a mano libera 6"/>
          <p:cNvSpPr/>
          <p:nvPr/>
        </p:nvSpPr>
        <p:spPr>
          <a:xfrm>
            <a:off x="190500" y="4432299"/>
            <a:ext cx="9423399" cy="493901"/>
          </a:xfrm>
          <a:custGeom>
            <a:avLst/>
            <a:gdLst>
              <a:gd name="connsiteX0" fmla="*/ 141312 w 847857"/>
              <a:gd name="connsiteY0" fmla="*/ 0 h 5640832"/>
              <a:gd name="connsiteX1" fmla="*/ 706545 w 847857"/>
              <a:gd name="connsiteY1" fmla="*/ 0 h 5640832"/>
              <a:gd name="connsiteX2" fmla="*/ 847857 w 847857"/>
              <a:gd name="connsiteY2" fmla="*/ 141312 h 5640832"/>
              <a:gd name="connsiteX3" fmla="*/ 847857 w 847857"/>
              <a:gd name="connsiteY3" fmla="*/ 5640832 h 5640832"/>
              <a:gd name="connsiteX4" fmla="*/ 847857 w 847857"/>
              <a:gd name="connsiteY4" fmla="*/ 5640832 h 5640832"/>
              <a:gd name="connsiteX5" fmla="*/ 0 w 847857"/>
              <a:gd name="connsiteY5" fmla="*/ 5640832 h 5640832"/>
              <a:gd name="connsiteX6" fmla="*/ 0 w 847857"/>
              <a:gd name="connsiteY6" fmla="*/ 5640832 h 5640832"/>
              <a:gd name="connsiteX7" fmla="*/ 0 w 847857"/>
              <a:gd name="connsiteY7" fmla="*/ 141312 h 5640832"/>
              <a:gd name="connsiteX8" fmla="*/ 141312 w 847857"/>
              <a:gd name="connsiteY8" fmla="*/ 0 h 564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857" h="5640832">
                <a:moveTo>
                  <a:pt x="847857" y="940158"/>
                </a:moveTo>
                <a:lnTo>
                  <a:pt x="847857" y="4700674"/>
                </a:lnTo>
                <a:cubicBezTo>
                  <a:pt x="847857" y="5219904"/>
                  <a:pt x="838347" y="5640829"/>
                  <a:pt x="826617" y="5640829"/>
                </a:cubicBezTo>
                <a:lnTo>
                  <a:pt x="0" y="5640829"/>
                </a:lnTo>
                <a:lnTo>
                  <a:pt x="0" y="5640829"/>
                </a:lnTo>
                <a:lnTo>
                  <a:pt x="0" y="3"/>
                </a:lnTo>
                <a:lnTo>
                  <a:pt x="0" y="3"/>
                </a:lnTo>
                <a:lnTo>
                  <a:pt x="826617" y="3"/>
                </a:lnTo>
                <a:cubicBezTo>
                  <a:pt x="838347" y="3"/>
                  <a:pt x="847857" y="420928"/>
                  <a:pt x="847857" y="940158"/>
                </a:cubicBez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1" tIns="52819" rIns="64249" bIns="52820" numCol="1" spcCol="1270" anchor="ctr" anchorCtr="0">
            <a:noAutofit/>
          </a:bodyPr>
          <a:lstStyle/>
          <a:p>
            <a:pPr marL="171450" lvl="1" indent="-171450" algn="l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Ø"/>
            </a:pPr>
            <a:r>
              <a:rPr lang="it-IT" sz="1200" kern="1200" dirty="0" smtClean="0">
                <a:latin typeface="Century Gothic"/>
                <a:cs typeface="Century Gothic"/>
              </a:rPr>
              <a:t>«</a:t>
            </a:r>
            <a:r>
              <a:rPr lang="it-IT" sz="1200" i="1" kern="1200" dirty="0" smtClean="0">
                <a:latin typeface="Century Gothic"/>
                <a:cs typeface="Century Gothic"/>
              </a:rPr>
              <a:t>per noi che abbiamo una start up, è stata </a:t>
            </a:r>
            <a:r>
              <a:rPr lang="it-IT" sz="1200" b="1" i="1" kern="1200" dirty="0" smtClean="0">
                <a:latin typeface="Century Gothic"/>
                <a:cs typeface="Century Gothic"/>
              </a:rPr>
              <a:t>un’incubatrice</a:t>
            </a:r>
            <a:r>
              <a:rPr lang="it-IT" sz="1200" kern="1200" dirty="0" smtClean="0">
                <a:latin typeface="Century Gothic"/>
                <a:cs typeface="Century Gothic"/>
              </a:rPr>
              <a:t>» </a:t>
            </a:r>
            <a:endParaRPr lang="it-IT" sz="1200" kern="1200" dirty="0">
              <a:latin typeface="Century Gothic"/>
              <a:cs typeface="Century Gothic"/>
            </a:endParaRPr>
          </a:p>
        </p:txBody>
      </p:sp>
      <p:sp>
        <p:nvSpPr>
          <p:cNvPr id="9" name="Figura a mano libera 8"/>
          <p:cNvSpPr/>
          <p:nvPr/>
        </p:nvSpPr>
        <p:spPr>
          <a:xfrm>
            <a:off x="190500" y="5105399"/>
            <a:ext cx="9423399" cy="502802"/>
          </a:xfrm>
          <a:custGeom>
            <a:avLst/>
            <a:gdLst>
              <a:gd name="connsiteX0" fmla="*/ 141312 w 847857"/>
              <a:gd name="connsiteY0" fmla="*/ 0 h 5640832"/>
              <a:gd name="connsiteX1" fmla="*/ 706545 w 847857"/>
              <a:gd name="connsiteY1" fmla="*/ 0 h 5640832"/>
              <a:gd name="connsiteX2" fmla="*/ 847857 w 847857"/>
              <a:gd name="connsiteY2" fmla="*/ 141312 h 5640832"/>
              <a:gd name="connsiteX3" fmla="*/ 847857 w 847857"/>
              <a:gd name="connsiteY3" fmla="*/ 5640832 h 5640832"/>
              <a:gd name="connsiteX4" fmla="*/ 847857 w 847857"/>
              <a:gd name="connsiteY4" fmla="*/ 5640832 h 5640832"/>
              <a:gd name="connsiteX5" fmla="*/ 0 w 847857"/>
              <a:gd name="connsiteY5" fmla="*/ 5640832 h 5640832"/>
              <a:gd name="connsiteX6" fmla="*/ 0 w 847857"/>
              <a:gd name="connsiteY6" fmla="*/ 5640832 h 5640832"/>
              <a:gd name="connsiteX7" fmla="*/ 0 w 847857"/>
              <a:gd name="connsiteY7" fmla="*/ 141312 h 5640832"/>
              <a:gd name="connsiteX8" fmla="*/ 141312 w 847857"/>
              <a:gd name="connsiteY8" fmla="*/ 0 h 564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857" h="5640832">
                <a:moveTo>
                  <a:pt x="847857" y="940158"/>
                </a:moveTo>
                <a:lnTo>
                  <a:pt x="847857" y="4700674"/>
                </a:lnTo>
                <a:cubicBezTo>
                  <a:pt x="847857" y="5219904"/>
                  <a:pt x="838347" y="5640829"/>
                  <a:pt x="826617" y="5640829"/>
                </a:cubicBezTo>
                <a:lnTo>
                  <a:pt x="0" y="5640829"/>
                </a:lnTo>
                <a:lnTo>
                  <a:pt x="0" y="5640829"/>
                </a:lnTo>
                <a:lnTo>
                  <a:pt x="0" y="3"/>
                </a:lnTo>
                <a:lnTo>
                  <a:pt x="0" y="3"/>
                </a:lnTo>
                <a:lnTo>
                  <a:pt x="826617" y="3"/>
                </a:lnTo>
                <a:cubicBezTo>
                  <a:pt x="838347" y="3"/>
                  <a:pt x="847857" y="420928"/>
                  <a:pt x="847857" y="940158"/>
                </a:cubicBez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1" tIns="52819" rIns="64249" bIns="52820" numCol="1" spcCol="1270" anchor="ctr" anchorCtr="0">
            <a:noAutofit/>
          </a:bodyPr>
          <a:lstStyle/>
          <a:p>
            <a:pPr marL="171450" lvl="1" indent="-171450" algn="l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Ø"/>
            </a:pPr>
            <a:r>
              <a:rPr lang="it-IT" sz="1200" kern="1200" dirty="0" smtClean="0">
                <a:latin typeface="Century Gothic"/>
                <a:cs typeface="Century Gothic"/>
              </a:rPr>
              <a:t>«un </a:t>
            </a:r>
            <a:r>
              <a:rPr lang="it-IT" sz="1200" b="1" kern="1200" dirty="0" smtClean="0">
                <a:latin typeface="Century Gothic"/>
                <a:cs typeface="Century Gothic"/>
              </a:rPr>
              <a:t>commissario tecnico </a:t>
            </a:r>
            <a:r>
              <a:rPr lang="it-IT" sz="1200" kern="1200" dirty="0" smtClean="0">
                <a:latin typeface="Century Gothic"/>
                <a:cs typeface="Century Gothic"/>
              </a:rPr>
              <a:t>che mette insieme una squadra per affrontare le grandi sfide (…) fuor di metafora una istituzione che lavora per far crescere le attività del territorio promuovendole» </a:t>
            </a:r>
            <a:endParaRPr lang="it-IT" sz="1200" kern="1200" dirty="0">
              <a:latin typeface="Century Gothic"/>
              <a:cs typeface="Century Gothic"/>
            </a:endParaRPr>
          </a:p>
        </p:txBody>
      </p:sp>
      <p:sp>
        <p:nvSpPr>
          <p:cNvPr id="28" name="Figura a mano libera 27"/>
          <p:cNvSpPr/>
          <p:nvPr/>
        </p:nvSpPr>
        <p:spPr>
          <a:xfrm>
            <a:off x="190500" y="5841999"/>
            <a:ext cx="9423399" cy="502802"/>
          </a:xfrm>
          <a:custGeom>
            <a:avLst/>
            <a:gdLst>
              <a:gd name="connsiteX0" fmla="*/ 141312 w 847857"/>
              <a:gd name="connsiteY0" fmla="*/ 0 h 5640832"/>
              <a:gd name="connsiteX1" fmla="*/ 706545 w 847857"/>
              <a:gd name="connsiteY1" fmla="*/ 0 h 5640832"/>
              <a:gd name="connsiteX2" fmla="*/ 847857 w 847857"/>
              <a:gd name="connsiteY2" fmla="*/ 141312 h 5640832"/>
              <a:gd name="connsiteX3" fmla="*/ 847857 w 847857"/>
              <a:gd name="connsiteY3" fmla="*/ 5640832 h 5640832"/>
              <a:gd name="connsiteX4" fmla="*/ 847857 w 847857"/>
              <a:gd name="connsiteY4" fmla="*/ 5640832 h 5640832"/>
              <a:gd name="connsiteX5" fmla="*/ 0 w 847857"/>
              <a:gd name="connsiteY5" fmla="*/ 5640832 h 5640832"/>
              <a:gd name="connsiteX6" fmla="*/ 0 w 847857"/>
              <a:gd name="connsiteY6" fmla="*/ 5640832 h 5640832"/>
              <a:gd name="connsiteX7" fmla="*/ 0 w 847857"/>
              <a:gd name="connsiteY7" fmla="*/ 141312 h 5640832"/>
              <a:gd name="connsiteX8" fmla="*/ 141312 w 847857"/>
              <a:gd name="connsiteY8" fmla="*/ 0 h 564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857" h="5640832">
                <a:moveTo>
                  <a:pt x="847857" y="940158"/>
                </a:moveTo>
                <a:lnTo>
                  <a:pt x="847857" y="4700674"/>
                </a:lnTo>
                <a:cubicBezTo>
                  <a:pt x="847857" y="5219904"/>
                  <a:pt x="838347" y="5640829"/>
                  <a:pt x="826617" y="5640829"/>
                </a:cubicBezTo>
                <a:lnTo>
                  <a:pt x="0" y="5640829"/>
                </a:lnTo>
                <a:lnTo>
                  <a:pt x="0" y="5640829"/>
                </a:lnTo>
                <a:lnTo>
                  <a:pt x="0" y="3"/>
                </a:lnTo>
                <a:lnTo>
                  <a:pt x="0" y="3"/>
                </a:lnTo>
                <a:lnTo>
                  <a:pt x="826617" y="3"/>
                </a:lnTo>
                <a:cubicBezTo>
                  <a:pt x="838347" y="3"/>
                  <a:pt x="847857" y="420928"/>
                  <a:pt x="847857" y="940158"/>
                </a:cubicBez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1" tIns="52819" rIns="64249" bIns="52820" numCol="1" spcCol="1270" anchor="ctr" anchorCtr="0">
            <a:noAutofit/>
          </a:bodyPr>
          <a:lstStyle/>
          <a:p>
            <a:pPr marL="114300" lvl="1" indent="-171450" defTabSz="488950">
              <a:lnSpc>
                <a:spcPct val="9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it-IT" sz="1200" dirty="0">
                <a:latin typeface="Century Gothic" panose="020B0502020202020204" pitchFamily="34" charset="0"/>
              </a:rPr>
              <a:t>«è come</a:t>
            </a:r>
            <a:r>
              <a:rPr lang="it-IT" sz="1200" b="1" dirty="0">
                <a:latin typeface="Century Gothic" panose="020B0502020202020204" pitchFamily="34" charset="0"/>
              </a:rPr>
              <a:t> l’anagrafe </a:t>
            </a:r>
            <a:r>
              <a:rPr lang="it-IT" sz="1200" dirty="0">
                <a:latin typeface="Century Gothic" panose="020B0502020202020204" pitchFamily="34" charset="0"/>
              </a:rPr>
              <a:t>delle imprese: ci vai quando nasci, quando cambi nome, cambi indirizzo…»</a:t>
            </a:r>
          </a:p>
          <a:p>
            <a:pPr marL="114300" lvl="1" indent="-171450" defTabSz="488950">
              <a:lnSpc>
                <a:spcPct val="90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it-IT" sz="1200" dirty="0">
                <a:latin typeface="Century Gothic" panose="020B0502020202020204" pitchFamily="34" charset="0"/>
              </a:rPr>
              <a:t>«le CCIAA sono come </a:t>
            </a:r>
            <a:r>
              <a:rPr lang="it-IT" sz="1200" b="1" dirty="0">
                <a:latin typeface="Century Gothic" panose="020B0502020202020204" pitchFamily="34" charset="0"/>
              </a:rPr>
              <a:t>la democrazia</a:t>
            </a:r>
            <a:r>
              <a:rPr lang="it-IT" sz="1200" dirty="0">
                <a:latin typeface="Century Gothic" panose="020B0502020202020204" pitchFamily="34" charset="0"/>
              </a:rPr>
              <a:t>: non funziona, ma è il sistema migliore che abbiamo» </a:t>
            </a:r>
          </a:p>
        </p:txBody>
      </p:sp>
      <p:sp>
        <p:nvSpPr>
          <p:cNvPr id="30" name="Figura a mano libera 29"/>
          <p:cNvSpPr/>
          <p:nvPr/>
        </p:nvSpPr>
        <p:spPr>
          <a:xfrm>
            <a:off x="1263649" y="4214369"/>
            <a:ext cx="7277100" cy="357631"/>
          </a:xfrm>
          <a:custGeom>
            <a:avLst/>
            <a:gdLst>
              <a:gd name="connsiteX0" fmla="*/ 0 w 3172968"/>
              <a:gd name="connsiteY0" fmla="*/ 176640 h 1059821"/>
              <a:gd name="connsiteX1" fmla="*/ 176640 w 3172968"/>
              <a:gd name="connsiteY1" fmla="*/ 0 h 1059821"/>
              <a:gd name="connsiteX2" fmla="*/ 2996328 w 3172968"/>
              <a:gd name="connsiteY2" fmla="*/ 0 h 1059821"/>
              <a:gd name="connsiteX3" fmla="*/ 3172968 w 3172968"/>
              <a:gd name="connsiteY3" fmla="*/ 176640 h 1059821"/>
              <a:gd name="connsiteX4" fmla="*/ 3172968 w 3172968"/>
              <a:gd name="connsiteY4" fmla="*/ 883181 h 1059821"/>
              <a:gd name="connsiteX5" fmla="*/ 2996328 w 3172968"/>
              <a:gd name="connsiteY5" fmla="*/ 1059821 h 1059821"/>
              <a:gd name="connsiteX6" fmla="*/ 176640 w 3172968"/>
              <a:gd name="connsiteY6" fmla="*/ 1059821 h 1059821"/>
              <a:gd name="connsiteX7" fmla="*/ 0 w 3172968"/>
              <a:gd name="connsiteY7" fmla="*/ 883181 h 1059821"/>
              <a:gd name="connsiteX8" fmla="*/ 0 w 3172968"/>
              <a:gd name="connsiteY8" fmla="*/ 176640 h 105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2968" h="1059821">
                <a:moveTo>
                  <a:pt x="0" y="176640"/>
                </a:moveTo>
                <a:cubicBezTo>
                  <a:pt x="0" y="79084"/>
                  <a:pt x="79084" y="0"/>
                  <a:pt x="176640" y="0"/>
                </a:cubicBezTo>
                <a:lnTo>
                  <a:pt x="2996328" y="0"/>
                </a:lnTo>
                <a:cubicBezTo>
                  <a:pt x="3093884" y="0"/>
                  <a:pt x="3172968" y="79084"/>
                  <a:pt x="3172968" y="176640"/>
                </a:cubicBezTo>
                <a:lnTo>
                  <a:pt x="3172968" y="883181"/>
                </a:lnTo>
                <a:cubicBezTo>
                  <a:pt x="3172968" y="980737"/>
                  <a:pt x="3093884" y="1059821"/>
                  <a:pt x="2996328" y="1059821"/>
                </a:cubicBezTo>
                <a:lnTo>
                  <a:pt x="176640" y="1059821"/>
                </a:lnTo>
                <a:cubicBezTo>
                  <a:pt x="79084" y="1059821"/>
                  <a:pt x="0" y="980737"/>
                  <a:pt x="0" y="883181"/>
                </a:cubicBezTo>
                <a:lnTo>
                  <a:pt x="0" y="17664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076" tIns="78406" rIns="105076" bIns="7840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it-IT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 CULLA DELLE NUOVE IMPRESE</a:t>
            </a:r>
            <a:endParaRPr lang="it-IT" sz="1400" dirty="0"/>
          </a:p>
        </p:txBody>
      </p:sp>
      <p:sp>
        <p:nvSpPr>
          <p:cNvPr id="31" name="Figura a mano libera 30"/>
          <p:cNvSpPr/>
          <p:nvPr/>
        </p:nvSpPr>
        <p:spPr>
          <a:xfrm>
            <a:off x="1263649" y="4823969"/>
            <a:ext cx="7277100" cy="357631"/>
          </a:xfrm>
          <a:custGeom>
            <a:avLst/>
            <a:gdLst>
              <a:gd name="connsiteX0" fmla="*/ 0 w 3172968"/>
              <a:gd name="connsiteY0" fmla="*/ 176640 h 1059821"/>
              <a:gd name="connsiteX1" fmla="*/ 176640 w 3172968"/>
              <a:gd name="connsiteY1" fmla="*/ 0 h 1059821"/>
              <a:gd name="connsiteX2" fmla="*/ 2996328 w 3172968"/>
              <a:gd name="connsiteY2" fmla="*/ 0 h 1059821"/>
              <a:gd name="connsiteX3" fmla="*/ 3172968 w 3172968"/>
              <a:gd name="connsiteY3" fmla="*/ 176640 h 1059821"/>
              <a:gd name="connsiteX4" fmla="*/ 3172968 w 3172968"/>
              <a:gd name="connsiteY4" fmla="*/ 883181 h 1059821"/>
              <a:gd name="connsiteX5" fmla="*/ 2996328 w 3172968"/>
              <a:gd name="connsiteY5" fmla="*/ 1059821 h 1059821"/>
              <a:gd name="connsiteX6" fmla="*/ 176640 w 3172968"/>
              <a:gd name="connsiteY6" fmla="*/ 1059821 h 1059821"/>
              <a:gd name="connsiteX7" fmla="*/ 0 w 3172968"/>
              <a:gd name="connsiteY7" fmla="*/ 883181 h 1059821"/>
              <a:gd name="connsiteX8" fmla="*/ 0 w 3172968"/>
              <a:gd name="connsiteY8" fmla="*/ 176640 h 105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2968" h="1059821">
                <a:moveTo>
                  <a:pt x="0" y="176640"/>
                </a:moveTo>
                <a:cubicBezTo>
                  <a:pt x="0" y="79084"/>
                  <a:pt x="79084" y="0"/>
                  <a:pt x="176640" y="0"/>
                </a:cubicBezTo>
                <a:lnTo>
                  <a:pt x="2996328" y="0"/>
                </a:lnTo>
                <a:cubicBezTo>
                  <a:pt x="3093884" y="0"/>
                  <a:pt x="3172968" y="79084"/>
                  <a:pt x="3172968" y="176640"/>
                </a:cubicBezTo>
                <a:lnTo>
                  <a:pt x="3172968" y="883181"/>
                </a:lnTo>
                <a:cubicBezTo>
                  <a:pt x="3172968" y="980737"/>
                  <a:pt x="3093884" y="1059821"/>
                  <a:pt x="2996328" y="1059821"/>
                </a:cubicBezTo>
                <a:lnTo>
                  <a:pt x="176640" y="1059821"/>
                </a:lnTo>
                <a:cubicBezTo>
                  <a:pt x="79084" y="1059821"/>
                  <a:pt x="0" y="980737"/>
                  <a:pt x="0" y="883181"/>
                </a:cubicBezTo>
                <a:lnTo>
                  <a:pt x="0" y="17664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076" tIns="78406" rIns="105076" bIns="7840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it-IT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UNA ISTITUZIONE PER FAR CRESCERE IL TERRITORIO</a:t>
            </a:r>
            <a:endParaRPr lang="it-IT" sz="1400" dirty="0"/>
          </a:p>
        </p:txBody>
      </p:sp>
      <p:sp>
        <p:nvSpPr>
          <p:cNvPr id="32" name="Figura a mano libera 31"/>
          <p:cNvSpPr/>
          <p:nvPr/>
        </p:nvSpPr>
        <p:spPr>
          <a:xfrm>
            <a:off x="1263649" y="5560569"/>
            <a:ext cx="7277100" cy="357631"/>
          </a:xfrm>
          <a:custGeom>
            <a:avLst/>
            <a:gdLst>
              <a:gd name="connsiteX0" fmla="*/ 0 w 3172968"/>
              <a:gd name="connsiteY0" fmla="*/ 176640 h 1059821"/>
              <a:gd name="connsiteX1" fmla="*/ 176640 w 3172968"/>
              <a:gd name="connsiteY1" fmla="*/ 0 h 1059821"/>
              <a:gd name="connsiteX2" fmla="*/ 2996328 w 3172968"/>
              <a:gd name="connsiteY2" fmla="*/ 0 h 1059821"/>
              <a:gd name="connsiteX3" fmla="*/ 3172968 w 3172968"/>
              <a:gd name="connsiteY3" fmla="*/ 176640 h 1059821"/>
              <a:gd name="connsiteX4" fmla="*/ 3172968 w 3172968"/>
              <a:gd name="connsiteY4" fmla="*/ 883181 h 1059821"/>
              <a:gd name="connsiteX5" fmla="*/ 2996328 w 3172968"/>
              <a:gd name="connsiteY5" fmla="*/ 1059821 h 1059821"/>
              <a:gd name="connsiteX6" fmla="*/ 176640 w 3172968"/>
              <a:gd name="connsiteY6" fmla="*/ 1059821 h 1059821"/>
              <a:gd name="connsiteX7" fmla="*/ 0 w 3172968"/>
              <a:gd name="connsiteY7" fmla="*/ 883181 h 1059821"/>
              <a:gd name="connsiteX8" fmla="*/ 0 w 3172968"/>
              <a:gd name="connsiteY8" fmla="*/ 176640 h 105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2968" h="1059821">
                <a:moveTo>
                  <a:pt x="0" y="176640"/>
                </a:moveTo>
                <a:cubicBezTo>
                  <a:pt x="0" y="79084"/>
                  <a:pt x="79084" y="0"/>
                  <a:pt x="176640" y="0"/>
                </a:cubicBezTo>
                <a:lnTo>
                  <a:pt x="2996328" y="0"/>
                </a:lnTo>
                <a:cubicBezTo>
                  <a:pt x="3093884" y="0"/>
                  <a:pt x="3172968" y="79084"/>
                  <a:pt x="3172968" y="176640"/>
                </a:cubicBezTo>
                <a:lnTo>
                  <a:pt x="3172968" y="883181"/>
                </a:lnTo>
                <a:cubicBezTo>
                  <a:pt x="3172968" y="980737"/>
                  <a:pt x="3093884" y="1059821"/>
                  <a:pt x="2996328" y="1059821"/>
                </a:cubicBezTo>
                <a:lnTo>
                  <a:pt x="176640" y="1059821"/>
                </a:lnTo>
                <a:cubicBezTo>
                  <a:pt x="79084" y="1059821"/>
                  <a:pt x="0" y="980737"/>
                  <a:pt x="0" y="883181"/>
                </a:cubicBezTo>
                <a:lnTo>
                  <a:pt x="0" y="17664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076" tIns="78406" rIns="105076" bIns="7840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it-IT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 ENTE IMPERFETTO, MA NECESSARIO</a:t>
            </a:r>
            <a:endParaRPr lang="it-IT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39700" y="6489700"/>
            <a:ext cx="4876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dirty="0" smtClean="0">
                <a:solidFill>
                  <a:srgbClr val="0000FF"/>
                </a:solidFill>
                <a:latin typeface="Century Gothic"/>
                <a:cs typeface="Century Gothic"/>
              </a:rPr>
              <a:t>* Sintesi delle opinioni degli stakeholder intervistati</a:t>
            </a:r>
            <a:endParaRPr lang="it-IT" sz="1400" dirty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941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688" y="133350"/>
            <a:ext cx="7874000" cy="323850"/>
          </a:xfrm>
        </p:spPr>
        <p:txBody>
          <a:bodyPr/>
          <a:lstStyle/>
          <a:p>
            <a:pPr>
              <a:defRPr/>
            </a:pPr>
            <a:r>
              <a:rPr lang="it-IT" sz="2400" b="1" dirty="0" smtClean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rPr>
              <a:t>LE CCIAA E IL FUTURO</a:t>
            </a:r>
            <a:r>
              <a:rPr lang="it-IT" sz="2400" dirty="0" smtClean="0">
                <a:solidFill>
                  <a:srgbClr val="404040"/>
                </a:solidFill>
                <a:latin typeface="Century Gothic"/>
                <a:cs typeface="Century Gothic"/>
              </a:rPr>
              <a:t>. </a:t>
            </a:r>
            <a:r>
              <a:rPr lang="it-IT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Il percorso del cambiamento </a:t>
            </a:r>
            <a:endParaRPr lang="it-IT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Ovale 4"/>
          <p:cNvSpPr/>
          <p:nvPr/>
        </p:nvSpPr>
        <p:spPr>
          <a:xfrm>
            <a:off x="3284538" y="5559425"/>
            <a:ext cx="79375" cy="80963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Ovale 5"/>
          <p:cNvSpPr/>
          <p:nvPr/>
        </p:nvSpPr>
        <p:spPr>
          <a:xfrm>
            <a:off x="3114675" y="5632450"/>
            <a:ext cx="79375" cy="80963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vale 6"/>
          <p:cNvSpPr/>
          <p:nvPr/>
        </p:nvSpPr>
        <p:spPr>
          <a:xfrm>
            <a:off x="2940050" y="5695950"/>
            <a:ext cx="80963" cy="79375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e 7"/>
          <p:cNvSpPr/>
          <p:nvPr/>
        </p:nvSpPr>
        <p:spPr>
          <a:xfrm>
            <a:off x="2763838" y="5746750"/>
            <a:ext cx="80962" cy="79375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e 8"/>
          <p:cNvSpPr/>
          <p:nvPr/>
        </p:nvSpPr>
        <p:spPr>
          <a:xfrm>
            <a:off x="2586038" y="5784850"/>
            <a:ext cx="79375" cy="80963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e 10"/>
          <p:cNvSpPr/>
          <p:nvPr/>
        </p:nvSpPr>
        <p:spPr>
          <a:xfrm>
            <a:off x="4251325" y="4875213"/>
            <a:ext cx="80963" cy="80962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e 11"/>
          <p:cNvSpPr/>
          <p:nvPr/>
        </p:nvSpPr>
        <p:spPr>
          <a:xfrm>
            <a:off x="4110038" y="5011738"/>
            <a:ext cx="79375" cy="79375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e 12"/>
          <p:cNvSpPr/>
          <p:nvPr/>
        </p:nvSpPr>
        <p:spPr>
          <a:xfrm>
            <a:off x="4868863" y="4068763"/>
            <a:ext cx="80962" cy="79375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Ovale 13"/>
          <p:cNvSpPr/>
          <p:nvPr/>
        </p:nvSpPr>
        <p:spPr>
          <a:xfrm>
            <a:off x="5287963" y="3114675"/>
            <a:ext cx="79375" cy="80963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e 14"/>
          <p:cNvSpPr/>
          <p:nvPr/>
        </p:nvSpPr>
        <p:spPr>
          <a:xfrm>
            <a:off x="5486400" y="2120900"/>
            <a:ext cx="80963" cy="80963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e 15"/>
          <p:cNvSpPr/>
          <p:nvPr/>
        </p:nvSpPr>
        <p:spPr>
          <a:xfrm>
            <a:off x="5313363" y="941388"/>
            <a:ext cx="80962" cy="79375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e 16"/>
          <p:cNvSpPr/>
          <p:nvPr/>
        </p:nvSpPr>
        <p:spPr>
          <a:xfrm>
            <a:off x="5432425" y="846138"/>
            <a:ext cx="79375" cy="79375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e 17"/>
          <p:cNvSpPr/>
          <p:nvPr/>
        </p:nvSpPr>
        <p:spPr>
          <a:xfrm>
            <a:off x="5551488" y="750888"/>
            <a:ext cx="79375" cy="79375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e 18"/>
          <p:cNvSpPr/>
          <p:nvPr/>
        </p:nvSpPr>
        <p:spPr>
          <a:xfrm>
            <a:off x="5670550" y="846138"/>
            <a:ext cx="79375" cy="79375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e 19"/>
          <p:cNvSpPr/>
          <p:nvPr/>
        </p:nvSpPr>
        <p:spPr>
          <a:xfrm>
            <a:off x="5788025" y="941388"/>
            <a:ext cx="80963" cy="79375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e 20"/>
          <p:cNvSpPr/>
          <p:nvPr/>
        </p:nvSpPr>
        <p:spPr>
          <a:xfrm>
            <a:off x="5551488" y="950913"/>
            <a:ext cx="79375" cy="80962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e 21"/>
          <p:cNvSpPr/>
          <p:nvPr/>
        </p:nvSpPr>
        <p:spPr>
          <a:xfrm>
            <a:off x="5551488" y="1152525"/>
            <a:ext cx="79375" cy="79375"/>
          </a:xfrm>
          <a:prstGeom prst="ellips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igura a mano libera 22"/>
          <p:cNvSpPr/>
          <p:nvPr/>
        </p:nvSpPr>
        <p:spPr>
          <a:xfrm>
            <a:off x="2443163" y="5915025"/>
            <a:ext cx="3109912" cy="461963"/>
          </a:xfrm>
          <a:custGeom>
            <a:avLst/>
            <a:gdLst>
              <a:gd name="connsiteX0" fmla="*/ 0 w 3111228"/>
              <a:gd name="connsiteY0" fmla="*/ 77168 h 462997"/>
              <a:gd name="connsiteX1" fmla="*/ 77168 w 3111228"/>
              <a:gd name="connsiteY1" fmla="*/ 0 h 462997"/>
              <a:gd name="connsiteX2" fmla="*/ 3034060 w 3111228"/>
              <a:gd name="connsiteY2" fmla="*/ 0 h 462997"/>
              <a:gd name="connsiteX3" fmla="*/ 3111228 w 3111228"/>
              <a:gd name="connsiteY3" fmla="*/ 77168 h 462997"/>
              <a:gd name="connsiteX4" fmla="*/ 3111228 w 3111228"/>
              <a:gd name="connsiteY4" fmla="*/ 385829 h 462997"/>
              <a:gd name="connsiteX5" fmla="*/ 3034060 w 3111228"/>
              <a:gd name="connsiteY5" fmla="*/ 462997 h 462997"/>
              <a:gd name="connsiteX6" fmla="*/ 77168 w 3111228"/>
              <a:gd name="connsiteY6" fmla="*/ 462997 h 462997"/>
              <a:gd name="connsiteX7" fmla="*/ 0 w 3111228"/>
              <a:gd name="connsiteY7" fmla="*/ 385829 h 462997"/>
              <a:gd name="connsiteX8" fmla="*/ 0 w 3111228"/>
              <a:gd name="connsiteY8" fmla="*/ 77168 h 46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1228" h="462997">
                <a:moveTo>
                  <a:pt x="0" y="77168"/>
                </a:moveTo>
                <a:cubicBezTo>
                  <a:pt x="0" y="34549"/>
                  <a:pt x="34549" y="0"/>
                  <a:pt x="77168" y="0"/>
                </a:cubicBezTo>
                <a:lnTo>
                  <a:pt x="3034060" y="0"/>
                </a:lnTo>
                <a:cubicBezTo>
                  <a:pt x="3076679" y="0"/>
                  <a:pt x="3111228" y="34549"/>
                  <a:pt x="3111228" y="77168"/>
                </a:cubicBezTo>
                <a:lnTo>
                  <a:pt x="3111228" y="385829"/>
                </a:lnTo>
                <a:cubicBezTo>
                  <a:pt x="3111228" y="428448"/>
                  <a:pt x="3076679" y="462997"/>
                  <a:pt x="3034060" y="462997"/>
                </a:cubicBezTo>
                <a:lnTo>
                  <a:pt x="77168" y="462997"/>
                </a:lnTo>
                <a:cubicBezTo>
                  <a:pt x="34549" y="462997"/>
                  <a:pt x="0" y="428448"/>
                  <a:pt x="0" y="385829"/>
                </a:cubicBezTo>
                <a:lnTo>
                  <a:pt x="0" y="77168"/>
                </a:lnTo>
                <a:close/>
              </a:path>
            </a:pathLst>
          </a:custGeom>
          <a:solidFill>
            <a:srgbClr val="8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8230" tIns="91182" rIns="91182" bIns="91182" spcCol="1270" anchor="ctr"/>
          <a:lstStyle/>
          <a:p>
            <a:pPr defTabSz="8001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800" dirty="0">
                <a:latin typeface="Century Gothic"/>
                <a:cs typeface="Century Gothic"/>
              </a:rPr>
              <a:t>più amiche</a:t>
            </a:r>
          </a:p>
        </p:txBody>
      </p:sp>
      <p:sp>
        <p:nvSpPr>
          <p:cNvPr id="24" name="Ovale 23"/>
          <p:cNvSpPr/>
          <p:nvPr/>
        </p:nvSpPr>
        <p:spPr>
          <a:xfrm>
            <a:off x="1693863" y="5475288"/>
            <a:ext cx="800100" cy="801687"/>
          </a:xfrm>
          <a:prstGeom prst="ellipse">
            <a:avLst/>
          </a:prstGeom>
          <a:blipFill>
            <a:blip r:embed="rId2" cstate="email">
              <a:grayscl/>
              <a:extLst/>
            </a:blip>
            <a:srcRect/>
            <a:stretch>
              <a:fillRect/>
            </a:stretch>
          </a:blipFill>
          <a:ln>
            <a:solidFill>
              <a:srgbClr val="40404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igura a mano libera 24"/>
          <p:cNvSpPr/>
          <p:nvPr/>
        </p:nvSpPr>
        <p:spPr>
          <a:xfrm>
            <a:off x="4111625" y="5267325"/>
            <a:ext cx="2933700" cy="463550"/>
          </a:xfrm>
          <a:custGeom>
            <a:avLst/>
            <a:gdLst>
              <a:gd name="connsiteX0" fmla="*/ 0 w 2934276"/>
              <a:gd name="connsiteY0" fmla="*/ 77168 h 462997"/>
              <a:gd name="connsiteX1" fmla="*/ 77168 w 2934276"/>
              <a:gd name="connsiteY1" fmla="*/ 0 h 462997"/>
              <a:gd name="connsiteX2" fmla="*/ 2857108 w 2934276"/>
              <a:gd name="connsiteY2" fmla="*/ 0 h 462997"/>
              <a:gd name="connsiteX3" fmla="*/ 2934276 w 2934276"/>
              <a:gd name="connsiteY3" fmla="*/ 77168 h 462997"/>
              <a:gd name="connsiteX4" fmla="*/ 2934276 w 2934276"/>
              <a:gd name="connsiteY4" fmla="*/ 385829 h 462997"/>
              <a:gd name="connsiteX5" fmla="*/ 2857108 w 2934276"/>
              <a:gd name="connsiteY5" fmla="*/ 462997 h 462997"/>
              <a:gd name="connsiteX6" fmla="*/ 77168 w 2934276"/>
              <a:gd name="connsiteY6" fmla="*/ 462997 h 462997"/>
              <a:gd name="connsiteX7" fmla="*/ 0 w 2934276"/>
              <a:gd name="connsiteY7" fmla="*/ 385829 h 462997"/>
              <a:gd name="connsiteX8" fmla="*/ 0 w 2934276"/>
              <a:gd name="connsiteY8" fmla="*/ 77168 h 46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4276" h="462997">
                <a:moveTo>
                  <a:pt x="0" y="77168"/>
                </a:moveTo>
                <a:cubicBezTo>
                  <a:pt x="0" y="34549"/>
                  <a:pt x="34549" y="0"/>
                  <a:pt x="77168" y="0"/>
                </a:cubicBezTo>
                <a:lnTo>
                  <a:pt x="2857108" y="0"/>
                </a:lnTo>
                <a:cubicBezTo>
                  <a:pt x="2899727" y="0"/>
                  <a:pt x="2934276" y="34549"/>
                  <a:pt x="2934276" y="77168"/>
                </a:cubicBezTo>
                <a:lnTo>
                  <a:pt x="2934276" y="385829"/>
                </a:lnTo>
                <a:cubicBezTo>
                  <a:pt x="2934276" y="428448"/>
                  <a:pt x="2899727" y="462997"/>
                  <a:pt x="2857108" y="462997"/>
                </a:cubicBezTo>
                <a:lnTo>
                  <a:pt x="77168" y="462997"/>
                </a:lnTo>
                <a:cubicBezTo>
                  <a:pt x="34549" y="462997"/>
                  <a:pt x="0" y="428448"/>
                  <a:pt x="0" y="385829"/>
                </a:cubicBezTo>
                <a:lnTo>
                  <a:pt x="0" y="77168"/>
                </a:lnTo>
                <a:close/>
              </a:path>
            </a:pathLst>
          </a:custGeom>
          <a:solidFill>
            <a:srgbClr val="8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8230" tIns="91182" rIns="91182" bIns="91182" spcCol="1270" anchor="ctr"/>
          <a:lstStyle/>
          <a:p>
            <a:pPr defTabSz="8001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800" dirty="0">
                <a:latin typeface="Century Gothic"/>
                <a:cs typeface="Century Gothic"/>
              </a:rPr>
              <a:t>più attive</a:t>
            </a:r>
          </a:p>
        </p:txBody>
      </p:sp>
      <p:sp>
        <p:nvSpPr>
          <p:cNvPr id="26" name="Ovale 25"/>
          <p:cNvSpPr/>
          <p:nvPr/>
        </p:nvSpPr>
        <p:spPr>
          <a:xfrm>
            <a:off x="3350070" y="4924320"/>
            <a:ext cx="800897" cy="800968"/>
          </a:xfrm>
          <a:prstGeom prst="ellipse">
            <a:avLst/>
          </a:prstGeom>
          <a:blipFill>
            <a:blip r:embed="rId3" cstate="email">
              <a:grayscl/>
              <a:extLst/>
            </a:blip>
            <a:srcRect/>
            <a:stretch>
              <a:fillRect l="-8000" r="-8000"/>
            </a:stretch>
          </a:blipFill>
          <a:ln>
            <a:solidFill>
              <a:srgbClr val="40404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igura a mano libera 26"/>
          <p:cNvSpPr/>
          <p:nvPr/>
        </p:nvSpPr>
        <p:spPr>
          <a:xfrm>
            <a:off x="4889500" y="4552950"/>
            <a:ext cx="2335213" cy="463550"/>
          </a:xfrm>
          <a:custGeom>
            <a:avLst/>
            <a:gdLst>
              <a:gd name="connsiteX0" fmla="*/ 0 w 2335757"/>
              <a:gd name="connsiteY0" fmla="*/ 77168 h 462997"/>
              <a:gd name="connsiteX1" fmla="*/ 77168 w 2335757"/>
              <a:gd name="connsiteY1" fmla="*/ 0 h 462997"/>
              <a:gd name="connsiteX2" fmla="*/ 2258589 w 2335757"/>
              <a:gd name="connsiteY2" fmla="*/ 0 h 462997"/>
              <a:gd name="connsiteX3" fmla="*/ 2335757 w 2335757"/>
              <a:gd name="connsiteY3" fmla="*/ 77168 h 462997"/>
              <a:gd name="connsiteX4" fmla="*/ 2335757 w 2335757"/>
              <a:gd name="connsiteY4" fmla="*/ 385829 h 462997"/>
              <a:gd name="connsiteX5" fmla="*/ 2258589 w 2335757"/>
              <a:gd name="connsiteY5" fmla="*/ 462997 h 462997"/>
              <a:gd name="connsiteX6" fmla="*/ 77168 w 2335757"/>
              <a:gd name="connsiteY6" fmla="*/ 462997 h 462997"/>
              <a:gd name="connsiteX7" fmla="*/ 0 w 2335757"/>
              <a:gd name="connsiteY7" fmla="*/ 385829 h 462997"/>
              <a:gd name="connsiteX8" fmla="*/ 0 w 2335757"/>
              <a:gd name="connsiteY8" fmla="*/ 77168 h 46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5757" h="462997">
                <a:moveTo>
                  <a:pt x="0" y="77168"/>
                </a:moveTo>
                <a:cubicBezTo>
                  <a:pt x="0" y="34549"/>
                  <a:pt x="34549" y="0"/>
                  <a:pt x="77168" y="0"/>
                </a:cubicBezTo>
                <a:lnTo>
                  <a:pt x="2258589" y="0"/>
                </a:lnTo>
                <a:cubicBezTo>
                  <a:pt x="2301208" y="0"/>
                  <a:pt x="2335757" y="34549"/>
                  <a:pt x="2335757" y="77168"/>
                </a:cubicBezTo>
                <a:lnTo>
                  <a:pt x="2335757" y="385829"/>
                </a:lnTo>
                <a:cubicBezTo>
                  <a:pt x="2335757" y="428448"/>
                  <a:pt x="2301208" y="462997"/>
                  <a:pt x="2258589" y="462997"/>
                </a:cubicBezTo>
                <a:lnTo>
                  <a:pt x="77168" y="462997"/>
                </a:lnTo>
                <a:cubicBezTo>
                  <a:pt x="34549" y="462997"/>
                  <a:pt x="0" y="428448"/>
                  <a:pt x="0" y="385829"/>
                </a:cubicBezTo>
                <a:lnTo>
                  <a:pt x="0" y="77168"/>
                </a:lnTo>
                <a:close/>
              </a:path>
            </a:pathLst>
          </a:custGeom>
          <a:solidFill>
            <a:srgbClr val="8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8230" tIns="91182" rIns="91182" bIns="91182" spcCol="1270" anchor="ctr"/>
          <a:lstStyle/>
          <a:p>
            <a:pPr defTabSz="8001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800" dirty="0">
                <a:latin typeface="Century Gothic"/>
                <a:cs typeface="Century Gothic"/>
              </a:rPr>
              <a:t>più vitali</a:t>
            </a:r>
          </a:p>
        </p:txBody>
      </p:sp>
      <p:sp>
        <p:nvSpPr>
          <p:cNvPr id="28" name="Ovale 27"/>
          <p:cNvSpPr/>
          <p:nvPr/>
        </p:nvSpPr>
        <p:spPr>
          <a:xfrm>
            <a:off x="4167188" y="4098925"/>
            <a:ext cx="800100" cy="801688"/>
          </a:xfrm>
          <a:prstGeom prst="ellipse">
            <a:avLst/>
          </a:prstGeom>
          <a:blipFill>
            <a:blip r:embed="rId4" cstate="email">
              <a:grayscl/>
              <a:extLst/>
            </a:blip>
            <a:srcRect/>
            <a:stretch>
              <a:fillRect/>
            </a:stretch>
          </a:blipFill>
          <a:ln>
            <a:solidFill>
              <a:srgbClr val="40404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igura a mano libera 28"/>
          <p:cNvSpPr/>
          <p:nvPr/>
        </p:nvSpPr>
        <p:spPr>
          <a:xfrm>
            <a:off x="5341938" y="3665538"/>
            <a:ext cx="3568700" cy="461962"/>
          </a:xfrm>
          <a:custGeom>
            <a:avLst/>
            <a:gdLst>
              <a:gd name="connsiteX0" fmla="*/ 0 w 3568896"/>
              <a:gd name="connsiteY0" fmla="*/ 77168 h 462997"/>
              <a:gd name="connsiteX1" fmla="*/ 77168 w 3568896"/>
              <a:gd name="connsiteY1" fmla="*/ 0 h 462997"/>
              <a:gd name="connsiteX2" fmla="*/ 3491728 w 3568896"/>
              <a:gd name="connsiteY2" fmla="*/ 0 h 462997"/>
              <a:gd name="connsiteX3" fmla="*/ 3568896 w 3568896"/>
              <a:gd name="connsiteY3" fmla="*/ 77168 h 462997"/>
              <a:gd name="connsiteX4" fmla="*/ 3568896 w 3568896"/>
              <a:gd name="connsiteY4" fmla="*/ 385829 h 462997"/>
              <a:gd name="connsiteX5" fmla="*/ 3491728 w 3568896"/>
              <a:gd name="connsiteY5" fmla="*/ 462997 h 462997"/>
              <a:gd name="connsiteX6" fmla="*/ 77168 w 3568896"/>
              <a:gd name="connsiteY6" fmla="*/ 462997 h 462997"/>
              <a:gd name="connsiteX7" fmla="*/ 0 w 3568896"/>
              <a:gd name="connsiteY7" fmla="*/ 385829 h 462997"/>
              <a:gd name="connsiteX8" fmla="*/ 0 w 3568896"/>
              <a:gd name="connsiteY8" fmla="*/ 77168 h 46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8896" h="462997">
                <a:moveTo>
                  <a:pt x="0" y="77168"/>
                </a:moveTo>
                <a:cubicBezTo>
                  <a:pt x="0" y="34549"/>
                  <a:pt x="34549" y="0"/>
                  <a:pt x="77168" y="0"/>
                </a:cubicBezTo>
                <a:lnTo>
                  <a:pt x="3491728" y="0"/>
                </a:lnTo>
                <a:cubicBezTo>
                  <a:pt x="3534347" y="0"/>
                  <a:pt x="3568896" y="34549"/>
                  <a:pt x="3568896" y="77168"/>
                </a:cubicBezTo>
                <a:lnTo>
                  <a:pt x="3568896" y="385829"/>
                </a:lnTo>
                <a:cubicBezTo>
                  <a:pt x="3568896" y="428448"/>
                  <a:pt x="3534347" y="462997"/>
                  <a:pt x="3491728" y="462997"/>
                </a:cubicBezTo>
                <a:lnTo>
                  <a:pt x="77168" y="462997"/>
                </a:lnTo>
                <a:cubicBezTo>
                  <a:pt x="34549" y="462997"/>
                  <a:pt x="0" y="428448"/>
                  <a:pt x="0" y="385829"/>
                </a:cubicBezTo>
                <a:lnTo>
                  <a:pt x="0" y="77168"/>
                </a:lnTo>
                <a:close/>
              </a:path>
            </a:pathLst>
          </a:custGeom>
          <a:solidFill>
            <a:srgbClr val="8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8230" tIns="91182" rIns="91182" bIns="91182" spcCol="1270" anchor="ctr"/>
          <a:lstStyle/>
          <a:p>
            <a:pPr defTabSz="8001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800" dirty="0">
                <a:latin typeface="Century Gothic"/>
                <a:cs typeface="Century Gothic"/>
              </a:rPr>
              <a:t>più propositive</a:t>
            </a:r>
          </a:p>
        </p:txBody>
      </p:sp>
      <p:sp>
        <p:nvSpPr>
          <p:cNvPr id="30" name="Ovale 29"/>
          <p:cNvSpPr/>
          <p:nvPr/>
        </p:nvSpPr>
        <p:spPr>
          <a:xfrm>
            <a:off x="4659313" y="3195638"/>
            <a:ext cx="801687" cy="801687"/>
          </a:xfrm>
          <a:prstGeom prst="ellipse">
            <a:avLst/>
          </a:prstGeom>
          <a:blipFill>
            <a:blip r:embed="rId5" cstate="email">
              <a:grayscl/>
              <a:extLst/>
            </a:blip>
            <a:srcRect/>
            <a:stretch>
              <a:fillRect/>
            </a:stretch>
          </a:blipFill>
          <a:ln>
            <a:solidFill>
              <a:srgbClr val="40404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igura a mano libera 30"/>
          <p:cNvSpPr/>
          <p:nvPr/>
        </p:nvSpPr>
        <p:spPr>
          <a:xfrm>
            <a:off x="5667375" y="2678113"/>
            <a:ext cx="3406775" cy="461962"/>
          </a:xfrm>
          <a:custGeom>
            <a:avLst/>
            <a:gdLst>
              <a:gd name="connsiteX0" fmla="*/ 0 w 3406592"/>
              <a:gd name="connsiteY0" fmla="*/ 77168 h 462997"/>
              <a:gd name="connsiteX1" fmla="*/ 77168 w 3406592"/>
              <a:gd name="connsiteY1" fmla="*/ 0 h 462997"/>
              <a:gd name="connsiteX2" fmla="*/ 3329424 w 3406592"/>
              <a:gd name="connsiteY2" fmla="*/ 0 h 462997"/>
              <a:gd name="connsiteX3" fmla="*/ 3406592 w 3406592"/>
              <a:gd name="connsiteY3" fmla="*/ 77168 h 462997"/>
              <a:gd name="connsiteX4" fmla="*/ 3406592 w 3406592"/>
              <a:gd name="connsiteY4" fmla="*/ 385829 h 462997"/>
              <a:gd name="connsiteX5" fmla="*/ 3329424 w 3406592"/>
              <a:gd name="connsiteY5" fmla="*/ 462997 h 462997"/>
              <a:gd name="connsiteX6" fmla="*/ 77168 w 3406592"/>
              <a:gd name="connsiteY6" fmla="*/ 462997 h 462997"/>
              <a:gd name="connsiteX7" fmla="*/ 0 w 3406592"/>
              <a:gd name="connsiteY7" fmla="*/ 385829 h 462997"/>
              <a:gd name="connsiteX8" fmla="*/ 0 w 3406592"/>
              <a:gd name="connsiteY8" fmla="*/ 77168 h 46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6592" h="462997">
                <a:moveTo>
                  <a:pt x="0" y="77168"/>
                </a:moveTo>
                <a:cubicBezTo>
                  <a:pt x="0" y="34549"/>
                  <a:pt x="34549" y="0"/>
                  <a:pt x="77168" y="0"/>
                </a:cubicBezTo>
                <a:lnTo>
                  <a:pt x="3329424" y="0"/>
                </a:lnTo>
                <a:cubicBezTo>
                  <a:pt x="3372043" y="0"/>
                  <a:pt x="3406592" y="34549"/>
                  <a:pt x="3406592" y="77168"/>
                </a:cubicBezTo>
                <a:lnTo>
                  <a:pt x="3406592" y="385829"/>
                </a:lnTo>
                <a:cubicBezTo>
                  <a:pt x="3406592" y="428448"/>
                  <a:pt x="3372043" y="462997"/>
                  <a:pt x="3329424" y="462997"/>
                </a:cubicBezTo>
                <a:lnTo>
                  <a:pt x="77168" y="462997"/>
                </a:lnTo>
                <a:cubicBezTo>
                  <a:pt x="34549" y="462997"/>
                  <a:pt x="0" y="428448"/>
                  <a:pt x="0" y="385829"/>
                </a:cubicBezTo>
                <a:lnTo>
                  <a:pt x="0" y="77168"/>
                </a:lnTo>
                <a:close/>
              </a:path>
            </a:pathLst>
          </a:custGeom>
          <a:solidFill>
            <a:srgbClr val="8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8230" tIns="91182" rIns="91182" bIns="91182" spcCol="1270" anchor="ctr"/>
          <a:lstStyle/>
          <a:p>
            <a:pPr defTabSz="8001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800" dirty="0">
                <a:latin typeface="Century Gothic"/>
                <a:cs typeface="Century Gothic"/>
              </a:rPr>
              <a:t>più protagoniste</a:t>
            </a:r>
          </a:p>
        </p:txBody>
      </p:sp>
      <p:sp>
        <p:nvSpPr>
          <p:cNvPr id="32" name="Ovale 31"/>
          <p:cNvSpPr/>
          <p:nvPr/>
        </p:nvSpPr>
        <p:spPr>
          <a:xfrm>
            <a:off x="4976813" y="2224088"/>
            <a:ext cx="801687" cy="800100"/>
          </a:xfrm>
          <a:prstGeom prst="ellipse">
            <a:avLst/>
          </a:prstGeom>
          <a:blipFill>
            <a:blip r:embed="rId6" cstate="email">
              <a:grayscl/>
              <a:extLst/>
            </a:blip>
            <a:srcRect/>
            <a:stretch>
              <a:fillRect/>
            </a:stretch>
          </a:blipFill>
          <a:ln>
            <a:solidFill>
              <a:srgbClr val="40404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igura a mano libera 32"/>
          <p:cNvSpPr/>
          <p:nvPr/>
        </p:nvSpPr>
        <p:spPr>
          <a:xfrm>
            <a:off x="5746750" y="1676400"/>
            <a:ext cx="3090863" cy="463550"/>
          </a:xfrm>
          <a:custGeom>
            <a:avLst/>
            <a:gdLst>
              <a:gd name="connsiteX0" fmla="*/ 0 w 3089480"/>
              <a:gd name="connsiteY0" fmla="*/ 77168 h 462997"/>
              <a:gd name="connsiteX1" fmla="*/ 77168 w 3089480"/>
              <a:gd name="connsiteY1" fmla="*/ 0 h 462997"/>
              <a:gd name="connsiteX2" fmla="*/ 3012312 w 3089480"/>
              <a:gd name="connsiteY2" fmla="*/ 0 h 462997"/>
              <a:gd name="connsiteX3" fmla="*/ 3089480 w 3089480"/>
              <a:gd name="connsiteY3" fmla="*/ 77168 h 462997"/>
              <a:gd name="connsiteX4" fmla="*/ 3089480 w 3089480"/>
              <a:gd name="connsiteY4" fmla="*/ 385829 h 462997"/>
              <a:gd name="connsiteX5" fmla="*/ 3012312 w 3089480"/>
              <a:gd name="connsiteY5" fmla="*/ 462997 h 462997"/>
              <a:gd name="connsiteX6" fmla="*/ 77168 w 3089480"/>
              <a:gd name="connsiteY6" fmla="*/ 462997 h 462997"/>
              <a:gd name="connsiteX7" fmla="*/ 0 w 3089480"/>
              <a:gd name="connsiteY7" fmla="*/ 385829 h 462997"/>
              <a:gd name="connsiteX8" fmla="*/ 0 w 3089480"/>
              <a:gd name="connsiteY8" fmla="*/ 77168 h 46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9480" h="462997">
                <a:moveTo>
                  <a:pt x="0" y="77168"/>
                </a:moveTo>
                <a:cubicBezTo>
                  <a:pt x="0" y="34549"/>
                  <a:pt x="34549" y="0"/>
                  <a:pt x="77168" y="0"/>
                </a:cubicBezTo>
                <a:lnTo>
                  <a:pt x="3012312" y="0"/>
                </a:lnTo>
                <a:cubicBezTo>
                  <a:pt x="3054931" y="0"/>
                  <a:pt x="3089480" y="34549"/>
                  <a:pt x="3089480" y="77168"/>
                </a:cubicBezTo>
                <a:lnTo>
                  <a:pt x="3089480" y="385829"/>
                </a:lnTo>
                <a:cubicBezTo>
                  <a:pt x="3089480" y="428448"/>
                  <a:pt x="3054931" y="462997"/>
                  <a:pt x="3012312" y="462997"/>
                </a:cubicBezTo>
                <a:lnTo>
                  <a:pt x="77168" y="462997"/>
                </a:lnTo>
                <a:cubicBezTo>
                  <a:pt x="34549" y="462997"/>
                  <a:pt x="0" y="428448"/>
                  <a:pt x="0" y="385829"/>
                </a:cubicBezTo>
                <a:lnTo>
                  <a:pt x="0" y="77168"/>
                </a:lnTo>
                <a:close/>
              </a:path>
            </a:pathLst>
          </a:custGeom>
          <a:solidFill>
            <a:srgbClr val="8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8230" tIns="91182" rIns="91182" bIns="91182" spcCol="1270" anchor="ctr"/>
          <a:lstStyle/>
          <a:p>
            <a:pPr defTabSz="8001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800" dirty="0">
                <a:latin typeface="Century Gothic"/>
                <a:cs typeface="Century Gothic"/>
              </a:rPr>
              <a:t>più strategiche</a:t>
            </a:r>
          </a:p>
        </p:txBody>
      </p:sp>
      <p:sp>
        <p:nvSpPr>
          <p:cNvPr id="34" name="Ovale 33"/>
          <p:cNvSpPr/>
          <p:nvPr/>
        </p:nvSpPr>
        <p:spPr>
          <a:xfrm>
            <a:off x="5149850" y="1266825"/>
            <a:ext cx="801688" cy="800100"/>
          </a:xfrm>
          <a:prstGeom prst="ellipse">
            <a:avLst/>
          </a:prstGeom>
          <a:blipFill>
            <a:blip r:embed="rId7" cstate="email">
              <a:grayscl/>
              <a:extLst/>
            </a:blip>
            <a:srcRect/>
            <a:stretch>
              <a:fillRect/>
            </a:stretch>
          </a:blipFill>
          <a:ln>
            <a:solidFill>
              <a:srgbClr val="40404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857" name="CasellaDiTesto 2"/>
          <p:cNvSpPr txBox="1">
            <a:spLocks noChangeArrowheads="1"/>
          </p:cNvSpPr>
          <p:nvPr/>
        </p:nvSpPr>
        <p:spPr bwMode="auto">
          <a:xfrm>
            <a:off x="319088" y="2478088"/>
            <a:ext cx="32988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>
                <a:solidFill>
                  <a:srgbClr val="000000"/>
                </a:solidFill>
                <a:latin typeface="Century Gothic" pitchFamily="34" charset="0"/>
              </a:rPr>
              <a:t>Le CCIAA</a:t>
            </a:r>
            <a:br>
              <a:rPr lang="it-IT">
                <a:solidFill>
                  <a:srgbClr val="000000"/>
                </a:solidFill>
                <a:latin typeface="Century Gothic" pitchFamily="34" charset="0"/>
              </a:rPr>
            </a:br>
            <a:r>
              <a:rPr lang="it-IT">
                <a:solidFill>
                  <a:srgbClr val="000000"/>
                </a:solidFill>
                <a:latin typeface="Century Gothic" pitchFamily="34" charset="0"/>
              </a:rPr>
              <a:t>dovrebbero divenire</a:t>
            </a:r>
          </a:p>
        </p:txBody>
      </p:sp>
    </p:spTree>
    <p:extLst>
      <p:ext uri="{BB962C8B-B14F-4D97-AF65-F5344CB8AC3E}">
        <p14:creationId xmlns:p14="http://schemas.microsoft.com/office/powerpoint/2010/main" val="196896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663" y="184150"/>
            <a:ext cx="8453437" cy="882650"/>
          </a:xfrm>
        </p:spPr>
        <p:txBody>
          <a:bodyPr/>
          <a:lstStyle/>
          <a:p>
            <a:pPr>
              <a:defRPr/>
            </a:pPr>
            <a:r>
              <a:rPr lang="it-IT" b="1" dirty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rPr>
              <a:t>LE CCIAA E IL </a:t>
            </a:r>
            <a:r>
              <a:rPr lang="it-IT" b="1" dirty="0" smtClean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rPr>
              <a:t>FUTURO: </a:t>
            </a:r>
            <a:r>
              <a:rPr lang="it-IT" dirty="0" smtClean="0">
                <a:solidFill>
                  <a:srgbClr val="000000"/>
                </a:solidFill>
                <a:latin typeface="Century Gothic"/>
                <a:cs typeface="Century Gothic"/>
              </a:rPr>
              <a:t>Un ruolo innovativo</a:t>
            </a:r>
            <a:endParaRPr lang="it-IT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5" name="Diagramma 4"/>
          <p:cNvGraphicFramePr/>
          <p:nvPr/>
        </p:nvGraphicFramePr>
        <p:xfrm>
          <a:off x="152400" y="1100666"/>
          <a:ext cx="9398000" cy="5338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89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688" y="196850"/>
            <a:ext cx="8570912" cy="844550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OBIETTIVI PER LE CCIAA</a:t>
            </a:r>
            <a:r>
              <a:rPr lang="it-IT" dirty="0" smtClean="0">
                <a:latin typeface="Century Gothic"/>
                <a:cs typeface="Century Gothic"/>
              </a:rPr>
              <a:t>: </a:t>
            </a:r>
            <a:r>
              <a:rPr lang="it-IT" sz="2400" dirty="0" smtClean="0">
                <a:solidFill>
                  <a:schemeClr val="tx1"/>
                </a:solidFill>
                <a:latin typeface="Century Gothic"/>
                <a:cs typeface="Century Gothic"/>
              </a:rPr>
              <a:t>semplificazione, nuove imprese, innovazione, giovani, internazionalizzazione </a:t>
            </a:r>
            <a:endParaRPr lang="it-IT" sz="24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0898" name="Rettangolo 3"/>
          <p:cNvSpPr>
            <a:spLocks noChangeArrowheads="1"/>
          </p:cNvSpPr>
          <p:nvPr/>
        </p:nvSpPr>
        <p:spPr bwMode="auto">
          <a:xfrm>
            <a:off x="279400" y="1069975"/>
            <a:ext cx="87503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400" i="1">
                <a:latin typeface="Century Gothic" pitchFamily="34" charset="0"/>
              </a:rPr>
              <a:t>Secondo la sua opinione, su che cosa si dovrebbe concentrare l'azione delle Camere di Commercio nei prossimi anni?</a:t>
            </a:r>
            <a:br>
              <a:rPr lang="it-IT" sz="1400" i="1">
                <a:latin typeface="Century Gothic" pitchFamily="34" charset="0"/>
              </a:rPr>
            </a:br>
            <a:r>
              <a:rPr lang="it-IT" sz="1400" i="1">
                <a:latin typeface="Century Gothic" pitchFamily="34" charset="0"/>
              </a:rPr>
              <a:t>Esprima la sua opinione su una scala da 1 a 10 dove 1 vuol dire 'per niente' e 10 'moltissimo’.*</a:t>
            </a:r>
          </a:p>
        </p:txBody>
      </p:sp>
      <p:sp>
        <p:nvSpPr>
          <p:cNvPr id="80899" name="Rettangolo 28"/>
          <p:cNvSpPr>
            <a:spLocks noChangeArrowheads="1"/>
          </p:cNvSpPr>
          <p:nvPr/>
        </p:nvSpPr>
        <p:spPr bwMode="auto">
          <a:xfrm>
            <a:off x="177800" y="6489700"/>
            <a:ext cx="6946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200" i="1">
                <a:latin typeface="Century Gothic" pitchFamily="34" charset="0"/>
              </a:rPr>
              <a:t>Valori medi su scala 1 – 10.</a:t>
            </a:r>
          </a:p>
        </p:txBody>
      </p:sp>
      <p:graphicFrame>
        <p:nvGraphicFramePr>
          <p:cNvPr id="80900" name="Grafico 2"/>
          <p:cNvGraphicFramePr>
            <a:graphicFrameLocks/>
          </p:cNvGraphicFramePr>
          <p:nvPr/>
        </p:nvGraphicFramePr>
        <p:xfrm>
          <a:off x="-50800" y="1798638"/>
          <a:ext cx="9359900" cy="464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Grafico" r:id="rId4" imgW="9358171" imgH="4639458" progId="Excel.Chart.8">
                  <p:embed/>
                </p:oleObj>
              </mc:Choice>
              <mc:Fallback>
                <p:oleObj name="Grafico" r:id="rId4" imgW="9358171" imgH="463945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798638"/>
                        <a:ext cx="9359900" cy="464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901" name="Gruppo 19"/>
          <p:cNvGrpSpPr>
            <a:grpSpLocks/>
          </p:cNvGrpSpPr>
          <p:nvPr/>
        </p:nvGrpSpPr>
        <p:grpSpPr bwMode="auto">
          <a:xfrm>
            <a:off x="317500" y="2387600"/>
            <a:ext cx="9321800" cy="3441700"/>
            <a:chOff x="114300" y="2184400"/>
            <a:chExt cx="9525000" cy="3441700"/>
          </a:xfrm>
        </p:grpSpPr>
        <p:cxnSp>
          <p:nvCxnSpPr>
            <p:cNvPr id="10" name="Connettore 1 9"/>
            <p:cNvCxnSpPr/>
            <p:nvPr/>
          </p:nvCxnSpPr>
          <p:spPr bwMode="auto">
            <a:xfrm>
              <a:off x="114300" y="2184400"/>
              <a:ext cx="9525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Connettore 1 20"/>
            <p:cNvCxnSpPr/>
            <p:nvPr/>
          </p:nvCxnSpPr>
          <p:spPr bwMode="auto">
            <a:xfrm>
              <a:off x="114300" y="3332163"/>
              <a:ext cx="9525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ttore 1 21"/>
            <p:cNvCxnSpPr/>
            <p:nvPr/>
          </p:nvCxnSpPr>
          <p:spPr bwMode="auto">
            <a:xfrm>
              <a:off x="114300" y="4860925"/>
              <a:ext cx="9525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nettore 1 22"/>
            <p:cNvCxnSpPr/>
            <p:nvPr/>
          </p:nvCxnSpPr>
          <p:spPr bwMode="auto">
            <a:xfrm>
              <a:off x="114300" y="2566988"/>
              <a:ext cx="9525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Connettore 1 23"/>
            <p:cNvCxnSpPr/>
            <p:nvPr/>
          </p:nvCxnSpPr>
          <p:spPr bwMode="auto">
            <a:xfrm>
              <a:off x="114300" y="2949575"/>
              <a:ext cx="9525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Connettore 1 24"/>
            <p:cNvCxnSpPr/>
            <p:nvPr/>
          </p:nvCxnSpPr>
          <p:spPr bwMode="auto">
            <a:xfrm>
              <a:off x="114300" y="3714750"/>
              <a:ext cx="9525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Connettore 1 25"/>
            <p:cNvCxnSpPr/>
            <p:nvPr/>
          </p:nvCxnSpPr>
          <p:spPr bwMode="auto">
            <a:xfrm>
              <a:off x="114300" y="4095750"/>
              <a:ext cx="9525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Connettore 1 26"/>
            <p:cNvCxnSpPr/>
            <p:nvPr/>
          </p:nvCxnSpPr>
          <p:spPr bwMode="auto">
            <a:xfrm>
              <a:off x="114300" y="4478338"/>
              <a:ext cx="9525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Connettore 1 27"/>
            <p:cNvCxnSpPr/>
            <p:nvPr/>
          </p:nvCxnSpPr>
          <p:spPr bwMode="auto">
            <a:xfrm>
              <a:off x="114300" y="5243513"/>
              <a:ext cx="9525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Connettore 1 30"/>
            <p:cNvCxnSpPr/>
            <p:nvPr/>
          </p:nvCxnSpPr>
          <p:spPr bwMode="auto">
            <a:xfrm>
              <a:off x="114300" y="5626100"/>
              <a:ext cx="95250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0902" name="CasellaDiTesto 16"/>
          <p:cNvSpPr txBox="1">
            <a:spLocks noChangeArrowheads="1"/>
          </p:cNvSpPr>
          <p:nvPr/>
        </p:nvSpPr>
        <p:spPr bwMode="auto">
          <a:xfrm>
            <a:off x="266700" y="6261100"/>
            <a:ext cx="4127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sz="1200" b="1" i="1">
                <a:solidFill>
                  <a:srgbClr val="000000"/>
                </a:solidFill>
                <a:latin typeface="Century Gothic" pitchFamily="34" charset="0"/>
              </a:rPr>
              <a:t>*RISPONDONO I CITTADINI.</a:t>
            </a:r>
          </a:p>
        </p:txBody>
      </p:sp>
    </p:spTree>
    <p:extLst>
      <p:ext uri="{BB962C8B-B14F-4D97-AF65-F5344CB8AC3E}">
        <p14:creationId xmlns:p14="http://schemas.microsoft.com/office/powerpoint/2010/main" val="184010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6"/>
          <p:cNvSpPr/>
          <p:nvPr/>
        </p:nvSpPr>
        <p:spPr>
          <a:xfrm rot="5400000" flipH="1">
            <a:off x="1011111" y="512886"/>
            <a:ext cx="2794007" cy="4816231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 Same Side Corner Rectangle 6"/>
          <p:cNvSpPr/>
          <p:nvPr/>
        </p:nvSpPr>
        <p:spPr>
          <a:xfrm rot="16200000">
            <a:off x="6012960" y="424956"/>
            <a:ext cx="2794007" cy="4992079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ttangolo 5"/>
          <p:cNvSpPr/>
          <p:nvPr/>
        </p:nvSpPr>
        <p:spPr>
          <a:xfrm>
            <a:off x="875323" y="4528238"/>
            <a:ext cx="83272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000" dirty="0" smtClean="0">
                <a:latin typeface="Calibri"/>
                <a:cs typeface="Calibri"/>
              </a:rPr>
              <a:t>SWG S.p.A. </a:t>
            </a:r>
            <a:r>
              <a:rPr lang="it-IT" sz="1000" dirty="0">
                <a:latin typeface="Calibri"/>
                <a:cs typeface="Calibri"/>
              </a:rPr>
              <a:t>ha scelto di certificarsi nel </a:t>
            </a:r>
            <a:r>
              <a:rPr lang="it-IT" sz="1000" dirty="0" smtClean="0">
                <a:latin typeface="Calibri"/>
                <a:cs typeface="Calibri"/>
              </a:rPr>
              <a:t>1999. È </a:t>
            </a:r>
            <a:r>
              <a:rPr lang="it-IT" sz="1000" dirty="0">
                <a:latin typeface="Calibri"/>
                <a:cs typeface="Calibri"/>
              </a:rPr>
              <a:t>stata tra le prime società del settore a </a:t>
            </a:r>
            <a:r>
              <a:rPr lang="it-IT" sz="1000" dirty="0" smtClean="0">
                <a:latin typeface="Calibri"/>
                <a:cs typeface="Calibri"/>
              </a:rPr>
              <a:t>farlo, </a:t>
            </a:r>
            <a:r>
              <a:rPr lang="it-IT" sz="1000" dirty="0">
                <a:latin typeface="Calibri"/>
                <a:cs typeface="Calibri"/>
              </a:rPr>
              <a:t>cogliendo quella che sarebbe stata la linea adottata dall’associazione internazionale della categoria</a:t>
            </a:r>
            <a:r>
              <a:rPr lang="it-IT" sz="1000" dirty="0" smtClean="0">
                <a:latin typeface="Calibri"/>
                <a:cs typeface="Calibri"/>
              </a:rPr>
              <a:t>. La </a:t>
            </a:r>
            <a:r>
              <a:rPr lang="it-IT" sz="1000" dirty="0">
                <a:latin typeface="Calibri"/>
                <a:cs typeface="Calibri"/>
              </a:rPr>
              <a:t>certificazione UNI EN ISO 9001:2008 ricomprende tutta l’attività di </a:t>
            </a:r>
            <a:r>
              <a:rPr lang="it-IT" sz="1000" dirty="0" smtClean="0">
                <a:latin typeface="Calibri"/>
                <a:cs typeface="Calibri"/>
              </a:rPr>
              <a:t>ricerca, </a:t>
            </a:r>
            <a:r>
              <a:rPr lang="it-IT" sz="1000" dirty="0">
                <a:latin typeface="Calibri"/>
                <a:cs typeface="Calibri"/>
              </a:rPr>
              <a:t>anche quella più recente legata al mondo Internet.</a:t>
            </a:r>
          </a:p>
          <a:p>
            <a:pPr algn="just"/>
            <a:r>
              <a:rPr lang="it-IT" sz="1000" dirty="0">
                <a:latin typeface="Calibri"/>
                <a:cs typeface="Calibri"/>
              </a:rPr>
              <a:t>La società è </a:t>
            </a:r>
            <a:r>
              <a:rPr lang="it-IT" sz="1000" dirty="0" smtClean="0">
                <a:latin typeface="Calibri"/>
                <a:cs typeface="Calibri"/>
              </a:rPr>
              <a:t>membro di </a:t>
            </a:r>
            <a:r>
              <a:rPr lang="it-IT" sz="1000" dirty="0">
                <a:latin typeface="Calibri"/>
                <a:cs typeface="Calibri"/>
              </a:rPr>
              <a:t>due organizzazioni di categoria: ESOMAR e </a:t>
            </a:r>
            <a:r>
              <a:rPr lang="it-IT" sz="1000" dirty="0" smtClean="0">
                <a:latin typeface="Calibri"/>
                <a:cs typeface="Calibri"/>
              </a:rPr>
              <a:t>ASSIRM. ESOMAR </a:t>
            </a:r>
            <a:r>
              <a:rPr lang="it-IT" sz="1000" dirty="0">
                <a:latin typeface="Calibri"/>
                <a:cs typeface="Calibri"/>
              </a:rPr>
              <a:t>è l’associazione internazionale della ricerca di mercato e di opinione; svolge un’intensa attività formativa, normativa, regolamentare e rappresentativa della categoria con le istanze pubbliche e private (Unione europea, Stati, associazioni imprenditoriali)</a:t>
            </a:r>
            <a:r>
              <a:rPr lang="it-IT" sz="1000" dirty="0" smtClean="0">
                <a:latin typeface="Calibri"/>
                <a:cs typeface="Calibri"/>
              </a:rPr>
              <a:t>. ASSIRM </a:t>
            </a:r>
            <a:r>
              <a:rPr lang="it-IT" sz="1000" dirty="0">
                <a:latin typeface="Calibri"/>
                <a:cs typeface="Calibri"/>
              </a:rPr>
              <a:t>è l’omologa associazione italiana; svolge un’intensa attività legata ai problemi e alle necessità delle società di ricerca, con particolare attenzione al tema della qualità. È interlocutore della Pubblica </a:t>
            </a:r>
            <a:r>
              <a:rPr lang="it-IT" sz="1000" dirty="0" smtClean="0">
                <a:latin typeface="Calibri"/>
                <a:cs typeface="Calibri"/>
              </a:rPr>
              <a:t>Amministrazione </a:t>
            </a:r>
            <a:r>
              <a:rPr lang="it-IT" sz="1000" dirty="0">
                <a:latin typeface="Calibri"/>
                <a:cs typeface="Calibri"/>
              </a:rPr>
              <a:t>e del mondo delle imprese private per i diversi aspetti dell’espletamento del lavoro di ricerca. SWG fa parte dal 2007 del consiglio direttivo dell’associazione.</a:t>
            </a:r>
          </a:p>
          <a:p>
            <a:pPr algn="just"/>
            <a:r>
              <a:rPr lang="it-IT" sz="1000" dirty="0">
                <a:latin typeface="Calibri"/>
                <a:cs typeface="Calibri"/>
              </a:rPr>
              <a:t>SWG fa, inoltre, parte di un network internazionale di società di ricerca indipendenti </a:t>
            </a:r>
            <a:r>
              <a:rPr lang="it-IT" sz="1000" dirty="0" smtClean="0">
                <a:latin typeface="Calibri"/>
                <a:cs typeface="Calibri"/>
              </a:rPr>
              <a:t>INTERSEARCH - </a:t>
            </a:r>
            <a:r>
              <a:rPr lang="it-IT" sz="1000" dirty="0">
                <a:latin typeface="Calibri"/>
                <a:cs typeface="Calibri"/>
              </a:rPr>
              <a:t>che non fanno parte di gruppi multinazionali; la partecipazione a questa rete consente uno scambio di esperienze e conoscenze e una possibilità di compiere lavori a carattere internazionale.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4969402" y="1738144"/>
            <a:ext cx="4933463" cy="80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it-IT" sz="1200" b="1" dirty="0" err="1">
                <a:solidFill>
                  <a:schemeClr val="bg1"/>
                </a:solidFill>
                <a:latin typeface="Calibri"/>
                <a:cs typeface="Calibri"/>
              </a:rPr>
              <a:t>www.swg.it</a:t>
            </a:r>
            <a:r>
              <a:rPr lang="it-IT" sz="1200" b="1" dirty="0">
                <a:solidFill>
                  <a:schemeClr val="bg1"/>
                </a:solidFill>
                <a:latin typeface="Calibri"/>
                <a:cs typeface="Calibri"/>
              </a:rPr>
              <a:t>  |  </a:t>
            </a:r>
            <a:r>
              <a:rPr lang="it-IT" sz="1200" b="1" dirty="0" err="1">
                <a:solidFill>
                  <a:schemeClr val="bg1"/>
                </a:solidFill>
                <a:latin typeface="Calibri"/>
                <a:cs typeface="Calibri"/>
              </a:rPr>
              <a:t>info@swg.it</a:t>
            </a:r>
            <a:r>
              <a:rPr lang="it-IT" sz="1200" b="1" dirty="0">
                <a:solidFill>
                  <a:schemeClr val="bg1"/>
                </a:solidFill>
                <a:latin typeface="Calibri"/>
                <a:cs typeface="Calibri"/>
              </a:rPr>
              <a:t>  | </a:t>
            </a:r>
            <a:r>
              <a:rPr lang="it-IT" sz="1200" b="1" dirty="0" err="1">
                <a:solidFill>
                  <a:schemeClr val="bg1"/>
                </a:solidFill>
                <a:latin typeface="Calibri"/>
                <a:cs typeface="Calibri"/>
              </a:rPr>
              <a:t>pec</a:t>
            </a:r>
            <a:r>
              <a:rPr lang="it-IT" sz="1200" b="1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lang="it-IT" sz="1200" b="1" dirty="0" err="1">
                <a:solidFill>
                  <a:schemeClr val="bg1"/>
                </a:solidFill>
                <a:latin typeface="Calibri"/>
                <a:cs typeface="Calibri"/>
              </a:rPr>
              <a:t>info@pec.swg.it</a:t>
            </a:r>
            <a:endParaRPr lang="it-IT" sz="12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it-IT" sz="1000" dirty="0" smtClean="0">
                <a:solidFill>
                  <a:schemeClr val="bg1"/>
                </a:solidFill>
                <a:latin typeface="Calibri"/>
                <a:cs typeface="Calibri"/>
              </a:rPr>
              <a:t>Trieste</a:t>
            </a:r>
            <a:r>
              <a:rPr lang="it-IT" sz="1000" dirty="0">
                <a:solidFill>
                  <a:schemeClr val="bg1"/>
                </a:solidFill>
                <a:latin typeface="Calibri"/>
                <a:cs typeface="Calibri"/>
              </a:rPr>
              <a:t>, via S. Francesco 24, 34133 – t +39.040.362525 – </a:t>
            </a:r>
            <a:r>
              <a:rPr lang="it-IT" sz="1000" dirty="0" err="1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lang="it-IT" sz="1000" dirty="0">
                <a:solidFill>
                  <a:schemeClr val="bg1"/>
                </a:solidFill>
                <a:latin typeface="Calibri"/>
                <a:cs typeface="Calibri"/>
              </a:rPr>
              <a:t> +39.040.635050</a:t>
            </a:r>
            <a:endParaRPr lang="it-IT" sz="10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it-IT" sz="1000" dirty="0">
                <a:solidFill>
                  <a:schemeClr val="bg1"/>
                </a:solidFill>
                <a:latin typeface="Calibri"/>
                <a:cs typeface="Calibri"/>
              </a:rPr>
              <a:t>Milano, via </a:t>
            </a:r>
            <a:r>
              <a:rPr lang="it-IT" sz="1000" dirty="0" smtClean="0">
                <a:solidFill>
                  <a:schemeClr val="bg1"/>
                </a:solidFill>
                <a:latin typeface="Calibri"/>
                <a:cs typeface="Calibri"/>
              </a:rPr>
              <a:t>G. Bugatti </a:t>
            </a:r>
            <a:r>
              <a:rPr lang="it-IT" sz="1000" dirty="0">
                <a:solidFill>
                  <a:schemeClr val="bg1"/>
                </a:solidFill>
                <a:latin typeface="Calibri"/>
                <a:cs typeface="Calibri"/>
              </a:rPr>
              <a:t>7/A </a:t>
            </a:r>
            <a:r>
              <a:rPr lang="it-IT" sz="1000" dirty="0" smtClean="0">
                <a:solidFill>
                  <a:schemeClr val="bg1"/>
                </a:solidFill>
                <a:latin typeface="Calibri"/>
                <a:cs typeface="Calibri"/>
              </a:rPr>
              <a:t>20144 – </a:t>
            </a:r>
            <a:r>
              <a:rPr lang="it-IT" sz="1000" dirty="0">
                <a:solidFill>
                  <a:schemeClr val="bg1"/>
                </a:solidFill>
                <a:latin typeface="Calibri"/>
                <a:cs typeface="Calibri"/>
              </a:rPr>
              <a:t>t +39.02.43911320 – </a:t>
            </a:r>
            <a:r>
              <a:rPr lang="it-IT" sz="1000" dirty="0" err="1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lang="it-IT" sz="1000" dirty="0">
                <a:solidFill>
                  <a:schemeClr val="bg1"/>
                </a:solidFill>
                <a:latin typeface="Calibri"/>
                <a:cs typeface="Calibri"/>
              </a:rPr>
              <a:t> +</a:t>
            </a:r>
            <a:r>
              <a:rPr lang="it-IT" sz="1000" dirty="0" smtClean="0">
                <a:solidFill>
                  <a:schemeClr val="bg1"/>
                </a:solidFill>
                <a:latin typeface="Calibri"/>
                <a:cs typeface="Calibri"/>
              </a:rPr>
              <a:t>39.040.635050</a:t>
            </a:r>
          </a:p>
          <a:p>
            <a:pPr>
              <a:lnSpc>
                <a:spcPct val="110000"/>
              </a:lnSpc>
            </a:pPr>
            <a:endParaRPr lang="it-IT" sz="1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2" name="Immagine 11" descr="logo swg4coloriAPP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466" y="2666997"/>
            <a:ext cx="2728787" cy="709083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 bwMode="auto">
          <a:xfrm>
            <a:off x="810846" y="4308231"/>
            <a:ext cx="0" cy="20906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ttore 1 12"/>
          <p:cNvCxnSpPr/>
          <p:nvPr/>
        </p:nvCxnSpPr>
        <p:spPr bwMode="auto">
          <a:xfrm>
            <a:off x="9267092" y="4587631"/>
            <a:ext cx="0" cy="22703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asellaDiTesto 13"/>
          <p:cNvSpPr txBox="1"/>
          <p:nvPr/>
        </p:nvSpPr>
        <p:spPr>
          <a:xfrm>
            <a:off x="4969402" y="2571455"/>
            <a:ext cx="446034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800" dirty="0" smtClean="0">
                <a:solidFill>
                  <a:schemeClr val="bg1"/>
                </a:solidFill>
                <a:latin typeface="Century Gothic"/>
                <a:cs typeface="Century Gothic"/>
              </a:rPr>
              <a:t>Enzo Risso 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Direttore scientifico di SWG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Docente di sociologia dei processi culturali e comunicativi</a:t>
            </a:r>
          </a:p>
          <a:p>
            <a:r>
              <a:rPr lang="it-IT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enzo.risso@swg.it</a:t>
            </a:r>
            <a:endParaRPr lang="it-IT" sz="1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685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688" y="196850"/>
            <a:ext cx="8570912" cy="450850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IL CLIMA</a:t>
            </a:r>
            <a:r>
              <a:rPr lang="it-IT" dirty="0" smtClean="0">
                <a:latin typeface="Century Gothic"/>
                <a:cs typeface="Century Gothic"/>
              </a:rPr>
              <a:t>: </a:t>
            </a:r>
            <a:r>
              <a:rPr lang="it-IT" dirty="0" smtClean="0">
                <a:solidFill>
                  <a:schemeClr val="tx1"/>
                </a:solidFill>
                <a:latin typeface="Century Gothic"/>
                <a:cs typeface="Century Gothic"/>
              </a:rPr>
              <a:t>la caduta del senso modernizzante</a:t>
            </a:r>
            <a:endParaRPr lang="it-IT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1266" name="Rectangle 92"/>
          <p:cNvSpPr>
            <a:spLocks noChangeArrowheads="1"/>
          </p:cNvSpPr>
          <p:nvPr/>
        </p:nvSpPr>
        <p:spPr bwMode="auto">
          <a:xfrm>
            <a:off x="295275" y="696913"/>
            <a:ext cx="8658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57200" eaLnBrk="0" hangingPunct="0"/>
            <a:r>
              <a:rPr lang="it-IT" sz="1600" i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  <a:cs typeface="Century Gothic" pitchFamily="34" charset="0"/>
              </a:rPr>
              <a:t>Secondo lei il nostro Paese in questi anni, si sta modernizzando o sta regredendo*? </a:t>
            </a:r>
          </a:p>
        </p:txBody>
      </p:sp>
      <p:graphicFrame>
        <p:nvGraphicFramePr>
          <p:cNvPr id="11267" name="Grafico 6"/>
          <p:cNvGraphicFramePr>
            <a:graphicFrameLocks/>
          </p:cNvGraphicFramePr>
          <p:nvPr/>
        </p:nvGraphicFramePr>
        <p:xfrm>
          <a:off x="306388" y="1739900"/>
          <a:ext cx="7707312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Grafico" r:id="rId4" imgW="7712108" imgH="4029805" progId="Excel.Chart.8">
                  <p:embed/>
                </p:oleObj>
              </mc:Choice>
              <mc:Fallback>
                <p:oleObj name="Grafico" r:id="rId4" imgW="7712108" imgH="402980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739900"/>
                        <a:ext cx="7707312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985125" y="2030413"/>
            <a:ext cx="1595438" cy="307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6600"/>
              </a:buClr>
              <a:buSzPct val="70000"/>
              <a:defRPr/>
            </a:pPr>
            <a:r>
              <a:rPr kumimoji="1" lang="it-IT" sz="1400" dirty="0">
                <a:solidFill>
                  <a:srgbClr val="FFFFFF"/>
                </a:solidFill>
                <a:latin typeface="Century Gothic"/>
                <a:ea typeface="+mn-ea"/>
                <a:cs typeface="Century Gothic"/>
              </a:rPr>
              <a:t>REGREDENDO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985125" y="4640263"/>
            <a:ext cx="1773238" cy="307975"/>
          </a:xfrm>
          <a:prstGeom prst="rect">
            <a:avLst/>
          </a:prstGeom>
          <a:solidFill>
            <a:srgbClr val="800000"/>
          </a:solidFill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6600"/>
              </a:buClr>
              <a:buSzPct val="70000"/>
              <a:defRPr/>
            </a:pPr>
            <a:r>
              <a:rPr kumimoji="1" lang="it-IT" sz="1400" dirty="0">
                <a:solidFill>
                  <a:schemeClr val="bg1"/>
                </a:solidFill>
                <a:latin typeface="Century Gothic"/>
                <a:ea typeface="+mn-ea"/>
                <a:cs typeface="Century Gothic"/>
              </a:rPr>
              <a:t>MODERNIZZANDO</a:t>
            </a:r>
          </a:p>
        </p:txBody>
      </p:sp>
      <p:sp>
        <p:nvSpPr>
          <p:cNvPr id="11270" name="CasellaDiTesto 10"/>
          <p:cNvSpPr txBox="1">
            <a:spLocks noChangeArrowheads="1"/>
          </p:cNvSpPr>
          <p:nvPr/>
        </p:nvSpPr>
        <p:spPr bwMode="auto">
          <a:xfrm>
            <a:off x="317500" y="6565900"/>
            <a:ext cx="4127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sz="1200" i="1">
                <a:solidFill>
                  <a:srgbClr val="000000"/>
                </a:solidFill>
                <a:latin typeface="Century Gothic" pitchFamily="34" charset="0"/>
              </a:rPr>
              <a:t>DATI ARCHIVIO SWG 2014. Dati espressi in %.</a:t>
            </a:r>
          </a:p>
        </p:txBody>
      </p:sp>
      <p:sp>
        <p:nvSpPr>
          <p:cNvPr id="11271" name="CasellaDiTesto 9"/>
          <p:cNvSpPr txBox="1">
            <a:spLocks noChangeArrowheads="1"/>
          </p:cNvSpPr>
          <p:nvPr/>
        </p:nvSpPr>
        <p:spPr bwMode="auto">
          <a:xfrm>
            <a:off x="266700" y="6261100"/>
            <a:ext cx="4127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sz="1200" b="1" i="1">
                <a:solidFill>
                  <a:srgbClr val="000000"/>
                </a:solidFill>
                <a:latin typeface="Century Gothic" pitchFamily="34" charset="0"/>
              </a:rPr>
              <a:t>*RISPONDONO I CITTADINI.</a:t>
            </a:r>
          </a:p>
        </p:txBody>
      </p:sp>
    </p:spTree>
    <p:extLst>
      <p:ext uri="{BB962C8B-B14F-4D97-AF65-F5344CB8AC3E}">
        <p14:creationId xmlns:p14="http://schemas.microsoft.com/office/powerpoint/2010/main" val="256266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688" y="196850"/>
            <a:ext cx="8570912" cy="450850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Il CLIMA</a:t>
            </a:r>
            <a:r>
              <a:rPr lang="it-IT" dirty="0" smtClean="0">
                <a:latin typeface="Century Gothic"/>
                <a:cs typeface="Century Gothic"/>
              </a:rPr>
              <a:t>: </a:t>
            </a:r>
            <a:r>
              <a:rPr lang="it-IT" dirty="0" smtClean="0">
                <a:solidFill>
                  <a:schemeClr val="tx1"/>
                </a:solidFill>
                <a:latin typeface="Century Gothic"/>
                <a:cs typeface="Century Gothic"/>
              </a:rPr>
              <a:t>il processo di </a:t>
            </a:r>
            <a:r>
              <a:rPr lang="it-IT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decetomedizzazione</a:t>
            </a:r>
            <a:endParaRPr lang="it-IT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3263" y="1352550"/>
            <a:ext cx="8040687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it-IT" sz="1300" dirty="0">
              <a:latin typeface="Century Gothic"/>
              <a:ea typeface="ヒラギノ角ゴ Pro W3" charset="-128"/>
              <a:cs typeface="Century Gothic"/>
            </a:endParaRPr>
          </a:p>
          <a:p>
            <a:pPr algn="just" eaLnBrk="0" hangingPunct="0">
              <a:defRPr/>
            </a:pPr>
            <a:endParaRPr lang="it-IT" sz="1300" dirty="0">
              <a:latin typeface="Century Gothic"/>
              <a:ea typeface="ヒラギノ角ゴ Pro W3" charset="-128"/>
              <a:cs typeface="Century Gothic"/>
            </a:endParaRPr>
          </a:p>
          <a:p>
            <a:pPr marL="285750" indent="-285750" algn="just" eaLnBrk="0" hangingPunct="0">
              <a:buFont typeface="Wingdings" charset="2"/>
              <a:buChar char="Ø"/>
              <a:defRPr/>
            </a:pPr>
            <a:endParaRPr lang="it-IT" sz="1300" dirty="0">
              <a:latin typeface="Century Gothic"/>
              <a:ea typeface="ヒラギノ角ゴ Pro W3" charset="-128"/>
              <a:cs typeface="Century Gothic"/>
            </a:endParaRPr>
          </a:p>
          <a:p>
            <a:pPr algn="just" eaLnBrk="0" hangingPunct="0">
              <a:defRPr/>
            </a:pPr>
            <a:endParaRPr lang="it-IT" sz="1300" dirty="0">
              <a:latin typeface="Century Gothic"/>
              <a:ea typeface="ヒラギノ角ゴ Pro W3" charset="-128"/>
              <a:cs typeface="Century Gothic"/>
            </a:endParaRPr>
          </a:p>
          <a:p>
            <a:pPr algn="just" eaLnBrk="0" hangingPunct="0">
              <a:defRPr/>
            </a:pPr>
            <a:endParaRPr lang="it-IT" sz="1300" dirty="0">
              <a:latin typeface="Century Gothic"/>
              <a:ea typeface="ヒラギノ角ゴ Pro W3" charset="-128"/>
              <a:cs typeface="Century Gothic"/>
            </a:endParaRPr>
          </a:p>
          <a:p>
            <a:pPr algn="just" eaLnBrk="0" hangingPunct="0">
              <a:defRPr/>
            </a:pPr>
            <a:endParaRPr lang="it-IT" sz="1300" dirty="0">
              <a:latin typeface="Century Gothic"/>
              <a:ea typeface="ヒラギノ角ゴ Pro W3" charset="-128"/>
              <a:cs typeface="Century Gothic"/>
            </a:endParaRPr>
          </a:p>
        </p:txBody>
      </p:sp>
      <p:sp>
        <p:nvSpPr>
          <p:cNvPr id="13315" name="Rectangle 92"/>
          <p:cNvSpPr>
            <a:spLocks noChangeArrowheads="1"/>
          </p:cNvSpPr>
          <p:nvPr/>
        </p:nvSpPr>
        <p:spPr bwMode="auto">
          <a:xfrm>
            <a:off x="280988" y="695325"/>
            <a:ext cx="7832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/>
            <a:r>
              <a:rPr lang="it-IT" sz="1400" i="1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  <a:cs typeface="Century Gothic" pitchFamily="34" charset="0"/>
              </a:rPr>
              <a:t>Percentuale di intervistati che si autocolloca all’interno del ceto medio*: </a:t>
            </a:r>
          </a:p>
        </p:txBody>
      </p:sp>
      <p:graphicFrame>
        <p:nvGraphicFramePr>
          <p:cNvPr id="13316" name="Grafico 11"/>
          <p:cNvGraphicFramePr>
            <a:graphicFrameLocks/>
          </p:cNvGraphicFramePr>
          <p:nvPr/>
        </p:nvGraphicFramePr>
        <p:xfrm>
          <a:off x="1109663" y="1397000"/>
          <a:ext cx="7399337" cy="450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Grafico" r:id="rId4" imgW="7401185" imgH="4505334" progId="Excel.Chart.8">
                  <p:embed/>
                </p:oleObj>
              </mc:Choice>
              <mc:Fallback>
                <p:oleObj name="Grafico" r:id="rId4" imgW="7401185" imgH="450533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1397000"/>
                        <a:ext cx="7399337" cy="450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CasellaDiTesto 7"/>
          <p:cNvSpPr txBox="1">
            <a:spLocks noChangeArrowheads="1"/>
          </p:cNvSpPr>
          <p:nvPr/>
        </p:nvSpPr>
        <p:spPr bwMode="auto">
          <a:xfrm>
            <a:off x="317500" y="6565900"/>
            <a:ext cx="4127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sz="1200" i="1">
                <a:solidFill>
                  <a:srgbClr val="000000"/>
                </a:solidFill>
                <a:latin typeface="Century Gothic" pitchFamily="34" charset="0"/>
              </a:rPr>
              <a:t>DATI ARCHIVIO SWG 2014. Dati espressi in %.</a:t>
            </a:r>
          </a:p>
        </p:txBody>
      </p:sp>
      <p:sp>
        <p:nvSpPr>
          <p:cNvPr id="3" name="Rettangolo arrotondato 2"/>
          <p:cNvSpPr/>
          <p:nvPr/>
        </p:nvSpPr>
        <p:spPr bwMode="auto">
          <a:xfrm>
            <a:off x="6146800" y="2895600"/>
            <a:ext cx="1943100" cy="3098800"/>
          </a:xfrm>
          <a:prstGeom prst="roundRect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bg1">
                <a:lumMod val="85000"/>
                <a:alpha val="75000"/>
              </a:schemeClr>
            </a:glow>
          </a:effectLst>
        </p:spPr>
        <p:txBody>
          <a:bodyPr/>
          <a:lstStyle/>
          <a:p>
            <a:pPr eaLnBrk="0" hangingPunct="0">
              <a:defRPr/>
            </a:pPr>
            <a:endParaRPr lang="it-IT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321" name="CasellaDiTesto 8"/>
          <p:cNvSpPr txBox="1">
            <a:spLocks noChangeArrowheads="1"/>
          </p:cNvSpPr>
          <p:nvPr/>
        </p:nvSpPr>
        <p:spPr bwMode="auto">
          <a:xfrm>
            <a:off x="266700" y="6261100"/>
            <a:ext cx="4127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sz="1200" b="1" i="1">
                <a:solidFill>
                  <a:srgbClr val="000000"/>
                </a:solidFill>
                <a:latin typeface="Century Gothic" pitchFamily="34" charset="0"/>
              </a:rPr>
              <a:t>*RISPONDONO I CITTADINI.</a:t>
            </a:r>
          </a:p>
        </p:txBody>
      </p:sp>
    </p:spTree>
    <p:extLst>
      <p:ext uri="{BB962C8B-B14F-4D97-AF65-F5344CB8AC3E}">
        <p14:creationId xmlns:p14="http://schemas.microsoft.com/office/powerpoint/2010/main" val="108063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688" y="196850"/>
            <a:ext cx="8570912" cy="450850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IL CLIMA</a:t>
            </a:r>
            <a:r>
              <a:rPr lang="it-IT" dirty="0" smtClean="0">
                <a:latin typeface="Century Gothic"/>
                <a:cs typeface="Century Gothic"/>
              </a:rPr>
              <a:t>: </a:t>
            </a:r>
            <a:r>
              <a:rPr lang="it-IT" dirty="0" smtClean="0">
                <a:solidFill>
                  <a:schemeClr val="tx1"/>
                </a:solidFill>
                <a:latin typeface="Century Gothic"/>
                <a:cs typeface="Century Gothic"/>
              </a:rPr>
              <a:t>il senso di disgusto</a:t>
            </a:r>
            <a:endParaRPr lang="it-IT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7410" name="Rettangolo 11"/>
          <p:cNvSpPr>
            <a:spLocks noChangeArrowheads="1"/>
          </p:cNvSpPr>
          <p:nvPr/>
        </p:nvSpPr>
        <p:spPr bwMode="auto">
          <a:xfrm>
            <a:off x="173038" y="700088"/>
            <a:ext cx="8715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it-IT" sz="1400" i="1">
                <a:solidFill>
                  <a:srgbClr val="000000"/>
                </a:solidFill>
                <a:latin typeface="Century Gothic" pitchFamily="34" charset="0"/>
                <a:ea typeface="Lucida Grande"/>
                <a:cs typeface="Century Gothic" pitchFamily="34" charset="0"/>
              </a:rPr>
              <a:t>Quali sono tra le seguenti le emozioni che prova più spesso in questo periodo*? 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886200" y="1397000"/>
          <a:ext cx="49720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Grafico" r:id="rId4" imgW="4974767" imgH="4682134" progId="Excel.Chart.8">
                  <p:embed/>
                </p:oleObj>
              </mc:Choice>
              <mc:Fallback>
                <p:oleObj name="Grafico" r:id="rId4" imgW="4974767" imgH="468213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397000"/>
                        <a:ext cx="4972050" cy="468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439738" y="1543050"/>
          <a:ext cx="3217819" cy="443599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17819"/>
              </a:tblGrid>
              <a:tr h="496186"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disgusto</a:t>
                      </a:r>
                    </a:p>
                  </a:txBody>
                  <a:tcPr marL="9525" marR="9525" marT="9525" marB="0" anchor="ctr"/>
                </a:tc>
              </a:tr>
              <a:tr h="496186"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rabbia</a:t>
                      </a:r>
                    </a:p>
                  </a:txBody>
                  <a:tcPr marL="9525" marR="9525" marT="9525" marB="0" anchor="ctr"/>
                </a:tc>
              </a:tr>
              <a:tr h="496186"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tristezza</a:t>
                      </a:r>
                    </a:p>
                  </a:txBody>
                  <a:tcPr marL="9525" marR="9525" marT="9525" marB="0" anchor="ctr"/>
                </a:tc>
              </a:tr>
              <a:tr h="496186"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paura</a:t>
                      </a:r>
                    </a:p>
                  </a:txBody>
                  <a:tcPr marL="9525" marR="9525" marT="9525" marB="0" anchor="ctr"/>
                </a:tc>
              </a:tr>
              <a:tr h="466503"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attesa</a:t>
                      </a:r>
                    </a:p>
                  </a:txBody>
                  <a:tcPr marL="9525" marR="9525" marT="9525" marB="0" anchor="ctr"/>
                </a:tc>
              </a:tr>
              <a:tr h="496186"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fiducia</a:t>
                      </a:r>
                    </a:p>
                  </a:txBody>
                  <a:tcPr marL="9525" marR="9525" marT="9525" marB="0" anchor="ctr"/>
                </a:tc>
              </a:tr>
              <a:tr h="496186"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gioia</a:t>
                      </a:r>
                    </a:p>
                  </a:txBody>
                  <a:tcPr marL="9525" marR="9525" marT="9525" marB="0" anchor="ctr"/>
                </a:tc>
              </a:tr>
              <a:tr h="496186"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sorpresa</a:t>
                      </a:r>
                    </a:p>
                  </a:txBody>
                  <a:tcPr marL="9525" marR="9525" marT="9525" marB="0" anchor="ctr"/>
                </a:tc>
              </a:tr>
              <a:tr h="496186"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non </a:t>
                      </a:r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sa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7422" name="CasellaDiTesto 2"/>
          <p:cNvSpPr txBox="1">
            <a:spLocks noChangeArrowheads="1"/>
          </p:cNvSpPr>
          <p:nvPr/>
        </p:nvSpPr>
        <p:spPr bwMode="auto">
          <a:xfrm>
            <a:off x="317500" y="6565900"/>
            <a:ext cx="4838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sz="1200" i="1">
                <a:solidFill>
                  <a:srgbClr val="000000"/>
                </a:solidFill>
                <a:latin typeface="Century Gothic" pitchFamily="34" charset="0"/>
              </a:rPr>
              <a:t>DATI ARCHIVIO SWG 2014. Dati espressi in %. Possibili più risposte.</a:t>
            </a:r>
          </a:p>
        </p:txBody>
      </p:sp>
      <p:cxnSp>
        <p:nvCxnSpPr>
          <p:cNvPr id="17423" name="Connettore 1 4"/>
          <p:cNvCxnSpPr>
            <a:cxnSpLocks noChangeShapeType="1"/>
          </p:cNvCxnSpPr>
          <p:nvPr/>
        </p:nvCxnSpPr>
        <p:spPr bwMode="auto">
          <a:xfrm>
            <a:off x="3924300" y="1206500"/>
            <a:ext cx="0" cy="49657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4" name="Connettore 1 6"/>
          <p:cNvCxnSpPr>
            <a:cxnSpLocks noChangeShapeType="1"/>
          </p:cNvCxnSpPr>
          <p:nvPr/>
        </p:nvCxnSpPr>
        <p:spPr bwMode="auto">
          <a:xfrm>
            <a:off x="1104900" y="2032000"/>
            <a:ext cx="7099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5" name="Connettore 1 10"/>
          <p:cNvCxnSpPr>
            <a:cxnSpLocks noChangeShapeType="1"/>
          </p:cNvCxnSpPr>
          <p:nvPr/>
        </p:nvCxnSpPr>
        <p:spPr bwMode="auto">
          <a:xfrm>
            <a:off x="1104900" y="2528888"/>
            <a:ext cx="7099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6" name="Connettore 1 14"/>
          <p:cNvCxnSpPr>
            <a:cxnSpLocks noChangeShapeType="1"/>
          </p:cNvCxnSpPr>
          <p:nvPr/>
        </p:nvCxnSpPr>
        <p:spPr bwMode="auto">
          <a:xfrm>
            <a:off x="1104900" y="3025775"/>
            <a:ext cx="7099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7" name="Connettore 1 15"/>
          <p:cNvCxnSpPr>
            <a:cxnSpLocks noChangeShapeType="1"/>
          </p:cNvCxnSpPr>
          <p:nvPr/>
        </p:nvCxnSpPr>
        <p:spPr bwMode="auto">
          <a:xfrm>
            <a:off x="1104900" y="3522663"/>
            <a:ext cx="7099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8" name="Connettore 1 16"/>
          <p:cNvCxnSpPr>
            <a:cxnSpLocks noChangeShapeType="1"/>
          </p:cNvCxnSpPr>
          <p:nvPr/>
        </p:nvCxnSpPr>
        <p:spPr bwMode="auto">
          <a:xfrm>
            <a:off x="1104900" y="4021138"/>
            <a:ext cx="7099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9" name="Connettore 1 17"/>
          <p:cNvCxnSpPr>
            <a:cxnSpLocks noChangeShapeType="1"/>
          </p:cNvCxnSpPr>
          <p:nvPr/>
        </p:nvCxnSpPr>
        <p:spPr bwMode="auto">
          <a:xfrm>
            <a:off x="1104900" y="4518025"/>
            <a:ext cx="7099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30" name="Connettore 1 18"/>
          <p:cNvCxnSpPr>
            <a:cxnSpLocks noChangeShapeType="1"/>
          </p:cNvCxnSpPr>
          <p:nvPr/>
        </p:nvCxnSpPr>
        <p:spPr bwMode="auto">
          <a:xfrm>
            <a:off x="1104900" y="5511800"/>
            <a:ext cx="7099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31" name="Connettore 1 19"/>
          <p:cNvCxnSpPr>
            <a:cxnSpLocks noChangeShapeType="1"/>
          </p:cNvCxnSpPr>
          <p:nvPr/>
        </p:nvCxnSpPr>
        <p:spPr bwMode="auto">
          <a:xfrm>
            <a:off x="1104900" y="5014913"/>
            <a:ext cx="7099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32" name="CasellaDiTesto 20"/>
          <p:cNvSpPr txBox="1">
            <a:spLocks noChangeArrowheads="1"/>
          </p:cNvSpPr>
          <p:nvPr/>
        </p:nvSpPr>
        <p:spPr bwMode="auto">
          <a:xfrm>
            <a:off x="266700" y="6261100"/>
            <a:ext cx="4127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sz="1200" b="1" i="1">
                <a:solidFill>
                  <a:srgbClr val="000000"/>
                </a:solidFill>
                <a:latin typeface="Century Gothic" pitchFamily="34" charset="0"/>
              </a:rPr>
              <a:t>*RISPONDONO I CITTADINI.</a:t>
            </a:r>
          </a:p>
        </p:txBody>
      </p:sp>
    </p:spTree>
    <p:extLst>
      <p:ext uri="{BB962C8B-B14F-4D97-AF65-F5344CB8AC3E}">
        <p14:creationId xmlns:p14="http://schemas.microsoft.com/office/powerpoint/2010/main" val="328091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688" y="196850"/>
            <a:ext cx="8570912" cy="450850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IL CLIMA</a:t>
            </a:r>
            <a:r>
              <a:rPr lang="it-IT" dirty="0" smtClean="0">
                <a:latin typeface="Century Gothic"/>
                <a:cs typeface="Century Gothic"/>
              </a:rPr>
              <a:t>: </a:t>
            </a:r>
            <a:r>
              <a:rPr lang="it-IT" dirty="0" smtClean="0">
                <a:solidFill>
                  <a:schemeClr val="tx1"/>
                </a:solidFill>
                <a:latin typeface="Century Gothic"/>
                <a:cs typeface="Century Gothic"/>
              </a:rPr>
              <a:t>la sfiducia strutturale</a:t>
            </a:r>
            <a:endParaRPr lang="it-IT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5362" name="Rettangolo 25"/>
          <p:cNvSpPr>
            <a:spLocks noChangeArrowheads="1"/>
          </p:cNvSpPr>
          <p:nvPr/>
        </p:nvSpPr>
        <p:spPr bwMode="auto">
          <a:xfrm>
            <a:off x="266700" y="700088"/>
            <a:ext cx="8686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Aft>
                <a:spcPts val="600"/>
              </a:spcAft>
            </a:pPr>
            <a:r>
              <a:rPr lang="it-IT" sz="1400" i="1">
                <a:solidFill>
                  <a:srgbClr val="000000"/>
                </a:solidFill>
                <a:latin typeface="Century Gothic" pitchFamily="34" charset="0"/>
                <a:ea typeface="Lucida Grande"/>
                <a:cs typeface="Century Gothic" pitchFamily="34" charset="0"/>
              </a:rPr>
              <a:t>Che voto darebbe agli esponenti della classe dirigente della sua regione per come si comportano e come sanno progettare il futuro del territorio*?</a:t>
            </a:r>
            <a:endParaRPr lang="it-IT" sz="1200" i="1">
              <a:solidFill>
                <a:srgbClr val="000000"/>
              </a:solidFill>
              <a:latin typeface="Century Gothic" pitchFamily="34" charset="0"/>
              <a:ea typeface="Lucida Grande"/>
              <a:cs typeface="Century Gothic" pitchFamily="34" charset="0"/>
            </a:endParaRPr>
          </a:p>
        </p:txBody>
      </p:sp>
      <p:graphicFrame>
        <p:nvGraphicFramePr>
          <p:cNvPr id="40" name="Tabella 39"/>
          <p:cNvGraphicFramePr>
            <a:graphicFrameLocks noGrp="1"/>
          </p:cNvGraphicFramePr>
          <p:nvPr/>
        </p:nvGraphicFramePr>
        <p:xfrm>
          <a:off x="641350" y="1335088"/>
          <a:ext cx="8146474" cy="50930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28715"/>
                <a:gridCol w="4417759"/>
              </a:tblGrid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edici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ersonaggi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del mondo della cultura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arroci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esponsabili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 associazioni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sociali/di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volontariato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ommercianti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ersone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attive nei movimenti e nei comitati civici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agistrati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rofessori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universitari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irigenti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 associazioni di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rappresentanza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iornalisti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esponenti dei mass media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rofessionisti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(avvocati e commercialisti)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mprenditori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 manager delle imprese di capitale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escovi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 membri della gerarchia ecclesiastica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oci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 dirigenti di cooperative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olitici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 rappresentanti eletti nei comuni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irigenti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sindacali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olitici presso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 istituzioni regionali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arlamentari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(europei e nazionali)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53"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ertici 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 banche e istituzioni bancarie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421" name="Grafico 40"/>
          <p:cNvGraphicFramePr>
            <a:graphicFrameLocks/>
          </p:cNvGraphicFramePr>
          <p:nvPr/>
        </p:nvGraphicFramePr>
        <p:xfrm>
          <a:off x="3563938" y="1103313"/>
          <a:ext cx="5784850" cy="538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Grafico" r:id="rId4" imgW="5785605" imgH="5383235" progId="Excel.Chart.8">
                  <p:embed/>
                </p:oleObj>
              </mc:Choice>
              <mc:Fallback>
                <p:oleObj name="Grafico" r:id="rId4" imgW="5785605" imgH="538323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103313"/>
                        <a:ext cx="5784850" cy="538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22" name="CasellaDiTesto 6"/>
          <p:cNvSpPr txBox="1">
            <a:spLocks noChangeArrowheads="1"/>
          </p:cNvSpPr>
          <p:nvPr/>
        </p:nvSpPr>
        <p:spPr bwMode="auto">
          <a:xfrm>
            <a:off x="2451100" y="6553200"/>
            <a:ext cx="4127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sz="1200" i="1">
                <a:solidFill>
                  <a:srgbClr val="000000"/>
                </a:solidFill>
                <a:latin typeface="Century Gothic" pitchFamily="34" charset="0"/>
              </a:rPr>
              <a:t>DATI ARCHIVIO SWG 2014. Valori medi su scala 1 – 10.</a:t>
            </a:r>
          </a:p>
        </p:txBody>
      </p:sp>
      <p:sp>
        <p:nvSpPr>
          <p:cNvPr id="15423" name="CasellaDiTesto 7"/>
          <p:cNvSpPr txBox="1">
            <a:spLocks noChangeArrowheads="1"/>
          </p:cNvSpPr>
          <p:nvPr/>
        </p:nvSpPr>
        <p:spPr bwMode="auto">
          <a:xfrm>
            <a:off x="381000" y="6553200"/>
            <a:ext cx="20701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sz="1200" b="1" i="1">
                <a:solidFill>
                  <a:srgbClr val="000000"/>
                </a:solidFill>
                <a:latin typeface="Century Gothic" pitchFamily="34" charset="0"/>
              </a:rPr>
              <a:t>*RISPONDONO I CITTADINI.</a:t>
            </a:r>
          </a:p>
        </p:txBody>
      </p:sp>
    </p:spTree>
    <p:extLst>
      <p:ext uri="{BB962C8B-B14F-4D97-AF65-F5344CB8AC3E}">
        <p14:creationId xmlns:p14="http://schemas.microsoft.com/office/powerpoint/2010/main" val="51201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688" y="196850"/>
            <a:ext cx="8570912" cy="450850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 VALORI PER IL FUTURO</a:t>
            </a:r>
            <a:r>
              <a:rPr lang="it-IT" dirty="0" smtClean="0">
                <a:latin typeface="Century Gothic"/>
                <a:cs typeface="Century Gothic"/>
              </a:rPr>
              <a:t>: </a:t>
            </a:r>
            <a:r>
              <a:rPr lang="it-IT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onestà, giustizia, equità e merito</a:t>
            </a:r>
            <a:endParaRPr lang="it-IT" sz="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6626" name="Rettangolo 15"/>
          <p:cNvSpPr>
            <a:spLocks noChangeArrowheads="1"/>
          </p:cNvSpPr>
          <p:nvPr/>
        </p:nvSpPr>
        <p:spPr bwMode="auto">
          <a:xfrm>
            <a:off x="254000" y="706438"/>
            <a:ext cx="85725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Aft>
                <a:spcPts val="600"/>
              </a:spcAft>
            </a:pPr>
            <a:r>
              <a:rPr lang="it-IT" sz="1400" i="1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Se pensa al futuro di questo Paese, secondo lei c’è più bisogno di:*</a:t>
            </a:r>
          </a:p>
        </p:txBody>
      </p:sp>
      <p:sp>
        <p:nvSpPr>
          <p:cNvPr id="26627" name="CasellaDiTesto 7"/>
          <p:cNvSpPr txBox="1">
            <a:spLocks noChangeArrowheads="1"/>
          </p:cNvSpPr>
          <p:nvPr/>
        </p:nvSpPr>
        <p:spPr bwMode="auto">
          <a:xfrm>
            <a:off x="317500" y="6565900"/>
            <a:ext cx="4127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sz="1200" i="1">
                <a:solidFill>
                  <a:srgbClr val="000000"/>
                </a:solidFill>
                <a:latin typeface="Century Gothic" pitchFamily="34" charset="0"/>
              </a:rPr>
              <a:t>DATI ARCHIVIO SWG 2014. Valori espressi in %.</a:t>
            </a:r>
          </a:p>
        </p:txBody>
      </p:sp>
      <p:graphicFrame>
        <p:nvGraphicFramePr>
          <p:cNvPr id="26628" name="Grafico 2"/>
          <p:cNvGraphicFramePr>
            <a:graphicFrameLocks/>
          </p:cNvGraphicFramePr>
          <p:nvPr/>
        </p:nvGraphicFramePr>
        <p:xfrm>
          <a:off x="1600200" y="1176338"/>
          <a:ext cx="6705600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Grafico" r:id="rId4" imgW="6706181" imgH="5249111" progId="Excel.Chart.8">
                  <p:embed/>
                </p:oleObj>
              </mc:Choice>
              <mc:Fallback>
                <p:oleObj name="Grafico" r:id="rId4" imgW="6706181" imgH="524911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176338"/>
                        <a:ext cx="6705600" cy="524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CasellaDiTesto 5"/>
          <p:cNvSpPr txBox="1">
            <a:spLocks noChangeArrowheads="1"/>
          </p:cNvSpPr>
          <p:nvPr/>
        </p:nvSpPr>
        <p:spPr bwMode="auto">
          <a:xfrm>
            <a:off x="266700" y="6261100"/>
            <a:ext cx="4127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sz="1200" b="1" i="1">
                <a:solidFill>
                  <a:srgbClr val="000000"/>
                </a:solidFill>
                <a:latin typeface="Century Gothic" pitchFamily="34" charset="0"/>
              </a:rPr>
              <a:t>*RISPONDONO I CITTADINI.</a:t>
            </a:r>
          </a:p>
        </p:txBody>
      </p:sp>
    </p:spTree>
    <p:extLst>
      <p:ext uri="{BB962C8B-B14F-4D97-AF65-F5344CB8AC3E}">
        <p14:creationId xmlns:p14="http://schemas.microsoft.com/office/powerpoint/2010/main" val="52487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688" y="196850"/>
            <a:ext cx="8570912" cy="450850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VISIONE DEL FUTURO</a:t>
            </a:r>
            <a:endParaRPr lang="it-IT" sz="24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28674" name="Rettangolo 3"/>
          <p:cNvSpPr>
            <a:spLocks noChangeArrowheads="1"/>
          </p:cNvSpPr>
          <p:nvPr/>
        </p:nvSpPr>
        <p:spPr bwMode="auto">
          <a:xfrm>
            <a:off x="304800" y="688975"/>
            <a:ext cx="9017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400" i="1">
                <a:latin typeface="Century Gothic" pitchFamily="34" charset="0"/>
              </a:rPr>
              <a:t>Immagini l'Italia del futuro. Quali caratteristiche pensa che dovrebbe avere soprattutto? 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/>
        </p:nvGraphicFramePr>
        <p:xfrm>
          <a:off x="1155700" y="1277938"/>
          <a:ext cx="7861302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3100"/>
                <a:gridCol w="1054101"/>
                <a:gridCol w="1054101"/>
              </a:tblGrid>
              <a:tr h="141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cittadini </a:t>
                      </a:r>
                      <a:endParaRPr lang="it-IT" sz="12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imprenditori</a:t>
                      </a:r>
                      <a:endParaRPr lang="it-IT" sz="12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  <a:tr h="25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meritocratica</a:t>
                      </a: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42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52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  <a:tr h="25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innovativa</a:t>
                      </a: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34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32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  <a:tr h="25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con più </a:t>
                      </a: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giovani al comando</a:t>
                      </a: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32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30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  <a:tr h="25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rispettosa </a:t>
                      </a: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dell'ambiente</a:t>
                      </a: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30</a:t>
                      </a:r>
                      <a:endParaRPr lang="it-IT" sz="1800" b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15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  <a:tr h="25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equa</a:t>
                      </a: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22</a:t>
                      </a:r>
                      <a:endParaRPr lang="it-IT" sz="1800" b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15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  <a:tr h="25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sicura</a:t>
                      </a: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21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19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  <a:tr h="25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dinamica</a:t>
                      </a: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20</a:t>
                      </a:r>
                      <a:endParaRPr lang="it-IT" sz="1800" b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20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  <a:tr h="25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forte</a:t>
                      </a: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18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24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  <a:tr h="25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capace </a:t>
                      </a: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di risparmiare</a:t>
                      </a: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16</a:t>
                      </a:r>
                      <a:endParaRPr lang="it-IT" sz="1800" b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16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  <a:tr h="25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solidale</a:t>
                      </a: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15</a:t>
                      </a:r>
                      <a:endParaRPr lang="it-IT" sz="1800" b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13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  <a:tr h="25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meno </a:t>
                      </a: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individualista</a:t>
                      </a: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it-IT" sz="1800" b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13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  <a:tr h="25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europeista</a:t>
                      </a: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14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14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  <a:tr h="25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con più</a:t>
                      </a:r>
                      <a:r>
                        <a:rPr lang="it-IT" sz="1800" b="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 </a:t>
                      </a: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identità </a:t>
                      </a: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locale</a:t>
                      </a: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11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10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  <a:tr h="25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aperta</a:t>
                      </a: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8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  <a:tr h="25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sobria</a:t>
                      </a: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9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11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  <a:tr h="25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felice</a:t>
                      </a: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8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15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  <a:tr h="25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tollerante</a:t>
                      </a:r>
                      <a:endParaRPr lang="it-IT" sz="1800" b="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Century Gothic"/>
                        </a:rPr>
                        <a:t>7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7</a:t>
                      </a:r>
                      <a:endParaRPr lang="it-IT" sz="1800" b="0" dirty="0">
                        <a:solidFill>
                          <a:srgbClr val="FFFFFF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C53"/>
                    </a:solidFill>
                  </a:tcPr>
                </a:tc>
              </a:tr>
            </a:tbl>
          </a:graphicData>
        </a:graphic>
      </p:graphicFrame>
      <p:cxnSp>
        <p:nvCxnSpPr>
          <p:cNvPr id="28768" name="Connettore 1 25"/>
          <p:cNvCxnSpPr>
            <a:cxnSpLocks noChangeShapeType="1"/>
          </p:cNvCxnSpPr>
          <p:nvPr/>
        </p:nvCxnSpPr>
        <p:spPr bwMode="auto">
          <a:xfrm>
            <a:off x="0" y="1219200"/>
            <a:ext cx="9906000" cy="0"/>
          </a:xfrm>
          <a:prstGeom prst="line">
            <a:avLst/>
          </a:prstGeom>
          <a:noFill/>
          <a:ln w="38100" algn="ctr">
            <a:solidFill>
              <a:srgbClr val="800000"/>
            </a:solidFill>
            <a:round/>
            <a:headEnd/>
            <a:tailEnd/>
          </a:ln>
        </p:spPr>
      </p:cxnSp>
      <p:sp>
        <p:nvSpPr>
          <p:cNvPr id="28769" name="Rettangolo 28"/>
          <p:cNvSpPr>
            <a:spLocks noChangeArrowheads="1"/>
          </p:cNvSpPr>
          <p:nvPr/>
        </p:nvSpPr>
        <p:spPr bwMode="auto">
          <a:xfrm>
            <a:off x="177800" y="6477000"/>
            <a:ext cx="6946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200" i="1">
                <a:latin typeface="Century Gothic" pitchFamily="34" charset="0"/>
              </a:rPr>
              <a:t>Dati espressi in %. Possibili più risposte.</a:t>
            </a:r>
          </a:p>
        </p:txBody>
      </p:sp>
      <p:cxnSp>
        <p:nvCxnSpPr>
          <p:cNvPr id="28770" name="Connettore 1 13"/>
          <p:cNvCxnSpPr>
            <a:cxnSpLocks noChangeShapeType="1"/>
          </p:cNvCxnSpPr>
          <p:nvPr/>
        </p:nvCxnSpPr>
        <p:spPr bwMode="auto">
          <a:xfrm>
            <a:off x="0" y="6300788"/>
            <a:ext cx="9906000" cy="0"/>
          </a:xfrm>
          <a:prstGeom prst="line">
            <a:avLst/>
          </a:prstGeom>
          <a:noFill/>
          <a:ln w="38100" algn="ctr">
            <a:solidFill>
              <a:srgbClr val="80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85989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ttangolo 144"/>
          <p:cNvSpPr/>
          <p:nvPr/>
        </p:nvSpPr>
        <p:spPr bwMode="auto">
          <a:xfrm>
            <a:off x="0" y="0"/>
            <a:ext cx="6502400" cy="304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email">
            <a:alphaModFix/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000" y="2845968"/>
            <a:ext cx="3072726" cy="595732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4" name="Immagine 13" descr="logo swg4coloriAPP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166" y="6242051"/>
            <a:ext cx="1262577" cy="328084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 bwMode="auto">
          <a:xfrm>
            <a:off x="0" y="3162300"/>
            <a:ext cx="6591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>
            <a:off x="6604000" y="0"/>
            <a:ext cx="0" cy="6858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Titolo 1"/>
          <p:cNvSpPr txBox="1">
            <a:spLocks/>
          </p:cNvSpPr>
          <p:nvPr/>
        </p:nvSpPr>
        <p:spPr>
          <a:xfrm flipH="1">
            <a:off x="-3" y="3303588"/>
            <a:ext cx="6718302" cy="1738312"/>
          </a:xfrm>
          <a:prstGeom prst="rect">
            <a:avLst/>
          </a:prstGeom>
          <a:noFill/>
          <a:ln w="38100" cmpd="sng">
            <a:noFill/>
          </a:ln>
        </p:spPr>
        <p:txBody>
          <a:bodyPr tIns="18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Century Gothic"/>
                <a:ea typeface="+mj-ea"/>
                <a:cs typeface="Century 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Gothic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Gothic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Gothic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Gothic" charset="0"/>
                <a:ea typeface="ヒラギノ角ゴ Pro W3" charset="-128"/>
                <a:cs typeface="ヒラギノ角ゴ Pro W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it-IT" sz="3500" b="0" dirty="0" smtClean="0">
                <a:solidFill>
                  <a:schemeClr val="tx1"/>
                </a:solidFill>
              </a:rPr>
              <a:t>Parte 2</a:t>
            </a:r>
          </a:p>
          <a:p>
            <a:pPr>
              <a:lnSpc>
                <a:spcPct val="80000"/>
              </a:lnSpc>
            </a:pPr>
            <a:endParaRPr lang="it-IT" sz="35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3600" dirty="0" smtClean="0">
                <a:solidFill>
                  <a:schemeClr val="tx1"/>
                </a:solidFill>
              </a:rPr>
              <a:t>Conoscenza e ruolo </a:t>
            </a:r>
          </a:p>
          <a:p>
            <a:pPr>
              <a:lnSpc>
                <a:spcPct val="80000"/>
              </a:lnSpc>
            </a:pPr>
            <a:r>
              <a:rPr lang="it-IT" sz="3600" dirty="0" smtClean="0">
                <a:solidFill>
                  <a:schemeClr val="tx1"/>
                </a:solidFill>
              </a:rPr>
              <a:t>delle </a:t>
            </a:r>
            <a:r>
              <a:rPr lang="it-IT" sz="3600" dirty="0">
                <a:solidFill>
                  <a:schemeClr val="tx1"/>
                </a:solidFill>
              </a:rPr>
              <a:t>Camere </a:t>
            </a:r>
            <a:r>
              <a:rPr lang="it-IT" sz="3600" dirty="0">
                <a:solidFill>
                  <a:schemeClr val="tx1"/>
                </a:solidFill>
              </a:rPr>
              <a:t>di </a:t>
            </a:r>
            <a:r>
              <a:rPr lang="it-IT" sz="3600" dirty="0">
                <a:solidFill>
                  <a:schemeClr val="tx1"/>
                </a:solidFill>
              </a:rPr>
              <a:t>Commercio</a:t>
            </a:r>
          </a:p>
          <a:p>
            <a:pPr>
              <a:lnSpc>
                <a:spcPct val="80000"/>
              </a:lnSpc>
            </a:pPr>
            <a:r>
              <a:rPr lang="it-IT" sz="3600" dirty="0" smtClean="0">
                <a:solidFill>
                  <a:schemeClr val="tx1"/>
                </a:solidFill>
              </a:rPr>
              <a:t>Nel Nordest </a:t>
            </a:r>
            <a:endParaRPr lang="it-IT" sz="3600" dirty="0">
              <a:solidFill>
                <a:schemeClr val="tx1"/>
              </a:solidFill>
            </a:endParaRPr>
          </a:p>
        </p:txBody>
      </p:sp>
      <p:grpSp>
        <p:nvGrpSpPr>
          <p:cNvPr id="147" name="Gruppo 146"/>
          <p:cNvGrpSpPr/>
          <p:nvPr/>
        </p:nvGrpSpPr>
        <p:grpSpPr>
          <a:xfrm>
            <a:off x="0" y="0"/>
            <a:ext cx="6540500" cy="3098800"/>
            <a:chOff x="-483726" y="3202254"/>
            <a:chExt cx="8400773" cy="3821060"/>
          </a:xfrm>
        </p:grpSpPr>
        <p:grpSp>
          <p:nvGrpSpPr>
            <p:cNvPr id="148" name="Gruppo 147"/>
            <p:cNvGrpSpPr/>
            <p:nvPr/>
          </p:nvGrpSpPr>
          <p:grpSpPr>
            <a:xfrm>
              <a:off x="-483726" y="3202254"/>
              <a:ext cx="8400773" cy="3821060"/>
              <a:chOff x="-483726" y="3202254"/>
              <a:chExt cx="8400773" cy="3821060"/>
            </a:xfrm>
          </p:grpSpPr>
          <p:cxnSp>
            <p:nvCxnSpPr>
              <p:cNvPr id="182" name="Connettore 1 181"/>
              <p:cNvCxnSpPr/>
              <p:nvPr/>
            </p:nvCxnSpPr>
            <p:spPr bwMode="auto">
              <a:xfrm flipH="1">
                <a:off x="6328040" y="3828657"/>
                <a:ext cx="1572695" cy="39366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3" name="Connettore 1 182"/>
              <p:cNvCxnSpPr/>
              <p:nvPr/>
            </p:nvCxnSpPr>
            <p:spPr bwMode="auto">
              <a:xfrm flipH="1">
                <a:off x="6688984" y="5754847"/>
                <a:ext cx="1228063" cy="913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4" name="Connettore 1 183"/>
              <p:cNvCxnSpPr/>
              <p:nvPr/>
            </p:nvCxnSpPr>
            <p:spPr bwMode="auto">
              <a:xfrm flipH="1" flipV="1">
                <a:off x="-483726" y="3202254"/>
                <a:ext cx="1976882" cy="85356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5" name="Connettore 1 184"/>
              <p:cNvCxnSpPr/>
              <p:nvPr/>
            </p:nvCxnSpPr>
            <p:spPr bwMode="auto">
              <a:xfrm flipH="1">
                <a:off x="-483726" y="5333639"/>
                <a:ext cx="1731955" cy="49950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6" name="Connettore 1 185"/>
              <p:cNvCxnSpPr/>
              <p:nvPr/>
            </p:nvCxnSpPr>
            <p:spPr bwMode="auto">
              <a:xfrm flipH="1">
                <a:off x="478693" y="6052413"/>
                <a:ext cx="1207828" cy="95524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7" name="Connettore 1 186"/>
              <p:cNvCxnSpPr/>
              <p:nvPr/>
            </p:nvCxnSpPr>
            <p:spPr bwMode="auto">
              <a:xfrm flipH="1" flipV="1">
                <a:off x="4972913" y="6305917"/>
                <a:ext cx="774614" cy="71739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8" name="Connettore 1 187"/>
              <p:cNvCxnSpPr/>
              <p:nvPr/>
            </p:nvCxnSpPr>
            <p:spPr bwMode="auto">
              <a:xfrm flipH="1">
                <a:off x="4763091" y="6077580"/>
                <a:ext cx="1039490" cy="1927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9" name="Connettore 1 188"/>
              <p:cNvCxnSpPr/>
              <p:nvPr/>
            </p:nvCxnSpPr>
            <p:spPr bwMode="auto">
              <a:xfrm>
                <a:off x="1663700" y="4000500"/>
                <a:ext cx="1195190" cy="84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Connettore 1 189"/>
              <p:cNvCxnSpPr/>
              <p:nvPr/>
            </p:nvCxnSpPr>
            <p:spPr bwMode="auto">
              <a:xfrm>
                <a:off x="2761227" y="3991151"/>
                <a:ext cx="852328" cy="40840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Connettore 1 190"/>
              <p:cNvCxnSpPr/>
              <p:nvPr/>
            </p:nvCxnSpPr>
            <p:spPr bwMode="auto">
              <a:xfrm>
                <a:off x="4297194" y="4124328"/>
                <a:ext cx="722626" cy="3462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Connettore 1 191"/>
              <p:cNvCxnSpPr/>
              <p:nvPr/>
            </p:nvCxnSpPr>
            <p:spPr bwMode="auto">
              <a:xfrm>
                <a:off x="3569163" y="4390680"/>
                <a:ext cx="790179" cy="6658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Connettore 1 192"/>
              <p:cNvCxnSpPr/>
              <p:nvPr/>
            </p:nvCxnSpPr>
            <p:spPr bwMode="auto">
              <a:xfrm flipV="1">
                <a:off x="4403735" y="3955638"/>
                <a:ext cx="1100924" cy="1775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4" name="Connettore 1 193"/>
              <p:cNvCxnSpPr/>
              <p:nvPr/>
            </p:nvCxnSpPr>
            <p:spPr bwMode="auto">
              <a:xfrm flipV="1">
                <a:off x="3524771" y="4150963"/>
                <a:ext cx="807936" cy="2308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5" name="Connettore 1 194"/>
              <p:cNvCxnSpPr/>
              <p:nvPr/>
            </p:nvCxnSpPr>
            <p:spPr bwMode="auto">
              <a:xfrm flipH="1">
                <a:off x="2654686" y="4017787"/>
                <a:ext cx="124298" cy="674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6" name="Connettore 1 195"/>
              <p:cNvCxnSpPr/>
              <p:nvPr/>
            </p:nvCxnSpPr>
            <p:spPr bwMode="auto">
              <a:xfrm flipH="1" flipV="1">
                <a:off x="2024318" y="4568249"/>
                <a:ext cx="657003" cy="11541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7" name="Connettore 1 196"/>
              <p:cNvCxnSpPr/>
              <p:nvPr/>
            </p:nvCxnSpPr>
            <p:spPr bwMode="auto">
              <a:xfrm flipH="1">
                <a:off x="1198625" y="4523857"/>
                <a:ext cx="736909" cy="1775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8" name="Connettore 1 197"/>
              <p:cNvCxnSpPr/>
              <p:nvPr/>
            </p:nvCxnSpPr>
            <p:spPr bwMode="auto">
              <a:xfrm flipH="1">
                <a:off x="1136476" y="5100954"/>
                <a:ext cx="701395" cy="23971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Connettore 1 198"/>
              <p:cNvCxnSpPr/>
              <p:nvPr/>
            </p:nvCxnSpPr>
            <p:spPr bwMode="auto">
              <a:xfrm flipH="1">
                <a:off x="1598154" y="5891133"/>
                <a:ext cx="887842" cy="1509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Connettore 1 199"/>
              <p:cNvCxnSpPr/>
              <p:nvPr/>
            </p:nvCxnSpPr>
            <p:spPr bwMode="auto">
              <a:xfrm flipH="1">
                <a:off x="2076103" y="6512623"/>
                <a:ext cx="765030" cy="696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Connettore 1 200"/>
              <p:cNvCxnSpPr/>
              <p:nvPr/>
            </p:nvCxnSpPr>
            <p:spPr bwMode="auto">
              <a:xfrm flipH="1">
                <a:off x="2815490" y="6432717"/>
                <a:ext cx="709282" cy="1495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Connettore 1 201"/>
              <p:cNvCxnSpPr/>
              <p:nvPr/>
            </p:nvCxnSpPr>
            <p:spPr bwMode="auto">
              <a:xfrm flipH="1">
                <a:off x="3409848" y="6445351"/>
                <a:ext cx="75416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Connettore 1 202"/>
              <p:cNvCxnSpPr/>
              <p:nvPr/>
            </p:nvCxnSpPr>
            <p:spPr bwMode="auto">
              <a:xfrm flipH="1">
                <a:off x="4213098" y="6246270"/>
                <a:ext cx="749978" cy="2506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Connettore 1 203"/>
              <p:cNvCxnSpPr/>
              <p:nvPr/>
            </p:nvCxnSpPr>
            <p:spPr bwMode="auto">
              <a:xfrm flipH="1">
                <a:off x="5760837" y="5802349"/>
                <a:ext cx="921879" cy="27523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Connettore 1 204"/>
              <p:cNvCxnSpPr/>
              <p:nvPr/>
            </p:nvCxnSpPr>
            <p:spPr bwMode="auto">
              <a:xfrm flipH="1" flipV="1">
                <a:off x="6430156" y="5100954"/>
                <a:ext cx="252560" cy="7013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Connettore 1 205"/>
              <p:cNvCxnSpPr/>
              <p:nvPr/>
            </p:nvCxnSpPr>
            <p:spPr bwMode="auto">
              <a:xfrm flipH="1" flipV="1">
                <a:off x="6330371" y="4190916"/>
                <a:ext cx="99785" cy="86564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Connettore 1 206"/>
              <p:cNvCxnSpPr/>
              <p:nvPr/>
            </p:nvCxnSpPr>
            <p:spPr bwMode="auto">
              <a:xfrm flipH="1" flipV="1">
                <a:off x="5531294" y="3942320"/>
                <a:ext cx="799077" cy="30630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Connettore 1 207"/>
              <p:cNvCxnSpPr/>
              <p:nvPr/>
            </p:nvCxnSpPr>
            <p:spPr bwMode="auto">
              <a:xfrm flipH="1">
                <a:off x="5760837" y="4254067"/>
                <a:ext cx="594303" cy="60716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Connettore 1 208"/>
              <p:cNvCxnSpPr/>
              <p:nvPr/>
            </p:nvCxnSpPr>
            <p:spPr bwMode="auto">
              <a:xfrm flipH="1" flipV="1">
                <a:off x="4963075" y="4470586"/>
                <a:ext cx="728030" cy="40840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Connettore 1 209"/>
              <p:cNvCxnSpPr/>
              <p:nvPr/>
            </p:nvCxnSpPr>
            <p:spPr bwMode="auto">
              <a:xfrm flipH="1">
                <a:off x="5019820" y="4887782"/>
                <a:ext cx="695814" cy="15990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Connettore 1 210"/>
              <p:cNvCxnSpPr/>
              <p:nvPr/>
            </p:nvCxnSpPr>
            <p:spPr bwMode="auto">
              <a:xfrm flipH="1" flipV="1">
                <a:off x="5019821" y="5078809"/>
                <a:ext cx="782761" cy="39503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2" name="Connettore 1 211"/>
              <p:cNvCxnSpPr/>
              <p:nvPr/>
            </p:nvCxnSpPr>
            <p:spPr bwMode="auto">
              <a:xfrm flipH="1" flipV="1">
                <a:off x="5802581" y="5456792"/>
                <a:ext cx="880135" cy="34555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3" name="Connettore 1 212"/>
              <p:cNvCxnSpPr/>
              <p:nvPr/>
            </p:nvCxnSpPr>
            <p:spPr bwMode="auto">
              <a:xfrm flipV="1">
                <a:off x="5167279" y="5473848"/>
                <a:ext cx="635303" cy="21308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Connettore 1 213"/>
              <p:cNvCxnSpPr/>
              <p:nvPr/>
            </p:nvCxnSpPr>
            <p:spPr bwMode="auto">
              <a:xfrm>
                <a:off x="4474762" y="5615160"/>
                <a:ext cx="763544" cy="610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Connettore 1 214"/>
              <p:cNvCxnSpPr/>
              <p:nvPr/>
            </p:nvCxnSpPr>
            <p:spPr bwMode="auto">
              <a:xfrm flipH="1" flipV="1">
                <a:off x="4359343" y="5047684"/>
                <a:ext cx="115419" cy="54657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Connettore 1 215"/>
              <p:cNvCxnSpPr/>
              <p:nvPr/>
            </p:nvCxnSpPr>
            <p:spPr bwMode="auto">
              <a:xfrm>
                <a:off x="3711218" y="5047684"/>
                <a:ext cx="648125" cy="3112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Connettore 1 216"/>
              <p:cNvCxnSpPr/>
              <p:nvPr/>
            </p:nvCxnSpPr>
            <p:spPr bwMode="auto">
              <a:xfrm flipV="1">
                <a:off x="3017638" y="4923386"/>
                <a:ext cx="746851" cy="3057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8" name="Connettore 1 217"/>
              <p:cNvCxnSpPr/>
              <p:nvPr/>
            </p:nvCxnSpPr>
            <p:spPr bwMode="auto">
              <a:xfrm flipH="1" flipV="1">
                <a:off x="2681321" y="4603762"/>
                <a:ext cx="355101" cy="60567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9" name="Connettore 1 218"/>
              <p:cNvCxnSpPr/>
              <p:nvPr/>
            </p:nvCxnSpPr>
            <p:spPr bwMode="auto">
              <a:xfrm flipH="1">
                <a:off x="2485996" y="5234131"/>
                <a:ext cx="543791" cy="5327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0" name="Connettore 1 219"/>
              <p:cNvCxnSpPr/>
              <p:nvPr/>
            </p:nvCxnSpPr>
            <p:spPr bwMode="auto">
              <a:xfrm flipH="1" flipV="1">
                <a:off x="1811236" y="5083196"/>
                <a:ext cx="674760" cy="2042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1" name="Connettore 1 220"/>
              <p:cNvCxnSpPr/>
              <p:nvPr/>
            </p:nvCxnSpPr>
            <p:spPr bwMode="auto">
              <a:xfrm flipH="1">
                <a:off x="1855671" y="4523857"/>
                <a:ext cx="168647" cy="5429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2" name="Connettore 1 221"/>
              <p:cNvCxnSpPr/>
              <p:nvPr/>
            </p:nvCxnSpPr>
            <p:spPr bwMode="auto">
              <a:xfrm>
                <a:off x="1651383" y="3838901"/>
                <a:ext cx="372936" cy="68495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3" name="Connettore 1 222"/>
              <p:cNvCxnSpPr/>
              <p:nvPr/>
            </p:nvCxnSpPr>
            <p:spPr bwMode="auto">
              <a:xfrm flipH="1">
                <a:off x="1294758" y="3856657"/>
                <a:ext cx="330011" cy="68495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Connettore 1 223"/>
              <p:cNvCxnSpPr/>
              <p:nvPr/>
            </p:nvCxnSpPr>
            <p:spPr bwMode="auto">
              <a:xfrm flipH="1">
                <a:off x="1136476" y="4545303"/>
                <a:ext cx="120614" cy="79536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5" name="Connettore 1 224"/>
              <p:cNvCxnSpPr/>
              <p:nvPr/>
            </p:nvCxnSpPr>
            <p:spPr bwMode="auto">
              <a:xfrm>
                <a:off x="1155145" y="5340671"/>
                <a:ext cx="496238" cy="7013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Connettore 1 225"/>
              <p:cNvCxnSpPr/>
              <p:nvPr/>
            </p:nvCxnSpPr>
            <p:spPr bwMode="auto">
              <a:xfrm>
                <a:off x="1669181" y="6042067"/>
                <a:ext cx="496238" cy="5402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Connettore 1 226"/>
              <p:cNvCxnSpPr/>
              <p:nvPr/>
            </p:nvCxnSpPr>
            <p:spPr bwMode="auto">
              <a:xfrm flipH="1" flipV="1">
                <a:off x="5167279" y="5642538"/>
                <a:ext cx="609823" cy="49021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Connettore 1 227"/>
              <p:cNvCxnSpPr/>
              <p:nvPr/>
            </p:nvCxnSpPr>
            <p:spPr bwMode="auto">
              <a:xfrm flipH="1" flipV="1">
                <a:off x="4478996" y="5587367"/>
                <a:ext cx="484079" cy="65890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Connettore 1 228"/>
              <p:cNvCxnSpPr/>
              <p:nvPr/>
            </p:nvCxnSpPr>
            <p:spPr bwMode="auto">
              <a:xfrm flipH="1" flipV="1">
                <a:off x="3853171" y="5802349"/>
                <a:ext cx="1109904" cy="44392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0" name="Connettore 1 229"/>
              <p:cNvCxnSpPr/>
              <p:nvPr/>
            </p:nvCxnSpPr>
            <p:spPr bwMode="auto">
              <a:xfrm flipH="1" flipV="1">
                <a:off x="3866488" y="5800982"/>
                <a:ext cx="297529" cy="6317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1" name="Connettore 1 230"/>
              <p:cNvCxnSpPr/>
              <p:nvPr/>
            </p:nvCxnSpPr>
            <p:spPr bwMode="auto">
              <a:xfrm flipV="1">
                <a:off x="3524771" y="5800982"/>
                <a:ext cx="323960" cy="6317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2" name="Connettore 1 231"/>
              <p:cNvCxnSpPr/>
              <p:nvPr/>
            </p:nvCxnSpPr>
            <p:spPr bwMode="auto">
              <a:xfrm flipH="1" flipV="1">
                <a:off x="3017638" y="5800982"/>
                <a:ext cx="469451" cy="64763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3" name="Connettore 1 232"/>
              <p:cNvCxnSpPr/>
              <p:nvPr/>
            </p:nvCxnSpPr>
            <p:spPr bwMode="auto">
              <a:xfrm flipV="1">
                <a:off x="2841133" y="5777274"/>
                <a:ext cx="146156" cy="7353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4" name="Connettore 1 233"/>
              <p:cNvCxnSpPr/>
              <p:nvPr/>
            </p:nvCxnSpPr>
            <p:spPr bwMode="auto">
              <a:xfrm flipH="1" flipV="1">
                <a:off x="2427453" y="5855620"/>
                <a:ext cx="374161" cy="7058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5" name="Connettore 1 234"/>
              <p:cNvCxnSpPr/>
              <p:nvPr/>
            </p:nvCxnSpPr>
            <p:spPr bwMode="auto">
              <a:xfrm flipH="1" flipV="1">
                <a:off x="2449849" y="5251938"/>
                <a:ext cx="586573" cy="5504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6" name="Connettore 1 235"/>
              <p:cNvCxnSpPr/>
              <p:nvPr/>
            </p:nvCxnSpPr>
            <p:spPr bwMode="auto">
              <a:xfrm flipH="1" flipV="1">
                <a:off x="1883227" y="5100954"/>
                <a:ext cx="544226" cy="7546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7" name="Connettore 1 236"/>
              <p:cNvCxnSpPr/>
              <p:nvPr/>
            </p:nvCxnSpPr>
            <p:spPr bwMode="auto">
              <a:xfrm flipH="1">
                <a:off x="2449849" y="5800982"/>
                <a:ext cx="660445" cy="901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Connettore 1 237"/>
              <p:cNvCxnSpPr/>
              <p:nvPr/>
            </p:nvCxnSpPr>
            <p:spPr bwMode="auto">
              <a:xfrm flipH="1" flipV="1">
                <a:off x="3036422" y="5225252"/>
                <a:ext cx="73872" cy="5471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Connettore 1 238"/>
              <p:cNvCxnSpPr/>
              <p:nvPr/>
            </p:nvCxnSpPr>
            <p:spPr bwMode="auto">
              <a:xfrm>
                <a:off x="3110294" y="5219628"/>
                <a:ext cx="822884" cy="58272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Connettore 1 239"/>
              <p:cNvCxnSpPr/>
              <p:nvPr/>
            </p:nvCxnSpPr>
            <p:spPr bwMode="auto">
              <a:xfrm>
                <a:off x="3764488" y="4923386"/>
                <a:ext cx="168690" cy="85388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Connettore 1 240"/>
              <p:cNvCxnSpPr/>
              <p:nvPr/>
            </p:nvCxnSpPr>
            <p:spPr bwMode="auto">
              <a:xfrm>
                <a:off x="4341748" y="5032120"/>
                <a:ext cx="648125" cy="3112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2" name="Connettore 1 241"/>
              <p:cNvCxnSpPr/>
              <p:nvPr/>
            </p:nvCxnSpPr>
            <p:spPr bwMode="auto">
              <a:xfrm flipH="1" flipV="1">
                <a:off x="4332707" y="4066043"/>
                <a:ext cx="9041" cy="10127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3" name="Connettore 1 242"/>
              <p:cNvCxnSpPr/>
              <p:nvPr/>
            </p:nvCxnSpPr>
            <p:spPr bwMode="auto">
              <a:xfrm flipH="1" flipV="1">
                <a:off x="4989873" y="4408437"/>
                <a:ext cx="38989" cy="5865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4" name="Connettore 1 243"/>
              <p:cNvCxnSpPr/>
              <p:nvPr/>
            </p:nvCxnSpPr>
            <p:spPr bwMode="auto">
              <a:xfrm flipV="1">
                <a:off x="3110295" y="4390680"/>
                <a:ext cx="458868" cy="8795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5" name="Connettore 1 244"/>
              <p:cNvCxnSpPr/>
              <p:nvPr/>
            </p:nvCxnSpPr>
            <p:spPr bwMode="auto">
              <a:xfrm flipH="1" flipV="1">
                <a:off x="5495552" y="3942321"/>
                <a:ext cx="220082" cy="98106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6" name="Connettore 1 245"/>
              <p:cNvCxnSpPr/>
              <p:nvPr/>
            </p:nvCxnSpPr>
            <p:spPr bwMode="auto">
              <a:xfrm flipV="1">
                <a:off x="5852398" y="5056562"/>
                <a:ext cx="577759" cy="4635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7" name="Ovale 246"/>
              <p:cNvSpPr/>
              <p:nvPr/>
            </p:nvSpPr>
            <p:spPr bwMode="auto">
              <a:xfrm>
                <a:off x="1482735" y="3846742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48" name="Ovale 247"/>
              <p:cNvSpPr/>
              <p:nvPr/>
            </p:nvSpPr>
            <p:spPr bwMode="auto">
              <a:xfrm>
                <a:off x="2645808" y="3795826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49" name="Ovale 248"/>
              <p:cNvSpPr/>
              <p:nvPr/>
            </p:nvSpPr>
            <p:spPr bwMode="auto">
              <a:xfrm>
                <a:off x="2485996" y="4470586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0" name="Ovale 249"/>
              <p:cNvSpPr/>
              <p:nvPr/>
            </p:nvSpPr>
            <p:spPr bwMode="auto">
              <a:xfrm>
                <a:off x="1811236" y="4346288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1" name="Ovale 250"/>
              <p:cNvSpPr/>
              <p:nvPr/>
            </p:nvSpPr>
            <p:spPr bwMode="auto">
              <a:xfrm>
                <a:off x="1092084" y="4346288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2" name="Ovale 251"/>
              <p:cNvSpPr/>
              <p:nvPr/>
            </p:nvSpPr>
            <p:spPr bwMode="auto">
              <a:xfrm>
                <a:off x="1003300" y="5127589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3" name="Ovale 252"/>
              <p:cNvSpPr/>
              <p:nvPr/>
            </p:nvSpPr>
            <p:spPr bwMode="auto">
              <a:xfrm>
                <a:off x="1669181" y="492338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4" name="Ovale 253"/>
              <p:cNvSpPr/>
              <p:nvPr/>
            </p:nvSpPr>
            <p:spPr bwMode="auto">
              <a:xfrm>
                <a:off x="2290671" y="5118711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5" name="Ovale 254"/>
              <p:cNvSpPr/>
              <p:nvPr/>
            </p:nvSpPr>
            <p:spPr bwMode="auto">
              <a:xfrm>
                <a:off x="2246279" y="5686930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6" name="Ovale 255"/>
              <p:cNvSpPr/>
              <p:nvPr/>
            </p:nvSpPr>
            <p:spPr bwMode="auto">
              <a:xfrm>
                <a:off x="1456099" y="583786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7" name="Ovale 256"/>
              <p:cNvSpPr/>
              <p:nvPr/>
            </p:nvSpPr>
            <p:spPr bwMode="auto">
              <a:xfrm>
                <a:off x="1944412" y="6370568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8" name="Ovale 257"/>
              <p:cNvSpPr/>
              <p:nvPr/>
            </p:nvSpPr>
            <p:spPr bwMode="auto">
              <a:xfrm>
                <a:off x="2636929" y="6370568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59" name="Ovale 258"/>
              <p:cNvSpPr/>
              <p:nvPr/>
            </p:nvSpPr>
            <p:spPr bwMode="auto">
              <a:xfrm>
                <a:off x="2858890" y="5624781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0" name="Ovale 259"/>
              <p:cNvSpPr/>
              <p:nvPr/>
            </p:nvSpPr>
            <p:spPr bwMode="auto">
              <a:xfrm>
                <a:off x="2921039" y="5047684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1" name="Ovale 260"/>
              <p:cNvSpPr/>
              <p:nvPr/>
            </p:nvSpPr>
            <p:spPr bwMode="auto">
              <a:xfrm>
                <a:off x="3578042" y="480796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2" name="Ovale 261"/>
              <p:cNvSpPr/>
              <p:nvPr/>
            </p:nvSpPr>
            <p:spPr bwMode="auto">
              <a:xfrm>
                <a:off x="3409352" y="4213112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3" name="Ovale 262"/>
              <p:cNvSpPr/>
              <p:nvPr/>
            </p:nvSpPr>
            <p:spPr bwMode="auto">
              <a:xfrm>
                <a:off x="4164017" y="396451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4" name="Ovale 263"/>
              <p:cNvSpPr/>
              <p:nvPr/>
            </p:nvSpPr>
            <p:spPr bwMode="auto">
              <a:xfrm>
                <a:off x="4146260" y="4878994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5" name="Ovale 264"/>
              <p:cNvSpPr/>
              <p:nvPr/>
            </p:nvSpPr>
            <p:spPr bwMode="auto">
              <a:xfrm>
                <a:off x="4323829" y="5447212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6" name="Ovale 265"/>
              <p:cNvSpPr/>
              <p:nvPr/>
            </p:nvSpPr>
            <p:spPr bwMode="auto">
              <a:xfrm>
                <a:off x="4963075" y="550048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7" name="Ovale 266"/>
              <p:cNvSpPr/>
              <p:nvPr/>
            </p:nvSpPr>
            <p:spPr bwMode="auto">
              <a:xfrm>
                <a:off x="4767750" y="605140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8" name="Ovale 267"/>
              <p:cNvSpPr/>
              <p:nvPr/>
            </p:nvSpPr>
            <p:spPr bwMode="auto">
              <a:xfrm>
                <a:off x="3711218" y="562478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69" name="Ovale 268"/>
              <p:cNvSpPr/>
              <p:nvPr/>
            </p:nvSpPr>
            <p:spPr bwMode="auto">
              <a:xfrm>
                <a:off x="3293932" y="6264027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0" name="Ovale 269"/>
              <p:cNvSpPr/>
              <p:nvPr/>
            </p:nvSpPr>
            <p:spPr bwMode="auto">
              <a:xfrm>
                <a:off x="4013084" y="6281784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1" name="Ovale 270"/>
              <p:cNvSpPr/>
              <p:nvPr/>
            </p:nvSpPr>
            <p:spPr bwMode="auto">
              <a:xfrm>
                <a:off x="5602321" y="5891133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2" name="Ovale 271"/>
              <p:cNvSpPr/>
              <p:nvPr/>
            </p:nvSpPr>
            <p:spPr bwMode="auto">
              <a:xfrm>
                <a:off x="6490163" y="5607024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3" name="Ovale 272"/>
              <p:cNvSpPr/>
              <p:nvPr/>
            </p:nvSpPr>
            <p:spPr bwMode="auto">
              <a:xfrm>
                <a:off x="6206054" y="4861237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4" name="Ovale 273"/>
              <p:cNvSpPr/>
              <p:nvPr/>
            </p:nvSpPr>
            <p:spPr bwMode="auto">
              <a:xfrm>
                <a:off x="5655592" y="5287401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5" name="Ovale 274"/>
              <p:cNvSpPr/>
              <p:nvPr/>
            </p:nvSpPr>
            <p:spPr bwMode="auto">
              <a:xfrm>
                <a:off x="4856534" y="4870115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6" name="Ovale 275"/>
              <p:cNvSpPr/>
              <p:nvPr/>
            </p:nvSpPr>
            <p:spPr bwMode="auto">
              <a:xfrm>
                <a:off x="4812142" y="4248626"/>
                <a:ext cx="355137" cy="35513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7" name="Ovale 276"/>
              <p:cNvSpPr/>
              <p:nvPr/>
            </p:nvSpPr>
            <p:spPr bwMode="auto">
              <a:xfrm>
                <a:off x="5335969" y="3795826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8" name="Ovale 277"/>
              <p:cNvSpPr/>
              <p:nvPr/>
            </p:nvSpPr>
            <p:spPr bwMode="auto">
              <a:xfrm>
                <a:off x="6152783" y="4053300"/>
                <a:ext cx="355137" cy="355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79" name="Ovale 278"/>
              <p:cNvSpPr/>
              <p:nvPr/>
            </p:nvSpPr>
            <p:spPr bwMode="auto">
              <a:xfrm>
                <a:off x="5531294" y="4692547"/>
                <a:ext cx="355137" cy="355137"/>
              </a:xfrm>
              <a:prstGeom prst="ellipse">
                <a:avLst/>
              </a:prstGeom>
              <a:solidFill>
                <a:srgbClr val="E60202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cxnSp>
            <p:nvCxnSpPr>
              <p:cNvPr id="280" name="Connettore 1 279"/>
              <p:cNvCxnSpPr>
                <a:endCxn id="145" idx="0"/>
              </p:cNvCxnSpPr>
              <p:nvPr/>
            </p:nvCxnSpPr>
            <p:spPr bwMode="auto">
              <a:xfrm flipV="1">
                <a:off x="2975611" y="3202254"/>
                <a:ext cx="716581" cy="77370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9" name="Rettangolo 148"/>
            <p:cNvSpPr/>
            <p:nvPr/>
          </p:nvSpPr>
          <p:spPr bwMode="auto">
            <a:xfrm flipH="1">
              <a:off x="1054100" y="3911008"/>
              <a:ext cx="368300" cy="686392"/>
            </a:xfrm>
            <a:prstGeom prst="rect">
              <a:avLst/>
            </a:prstGeom>
            <a:blipFill rotWithShape="1"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464" b="100000" l="0" r="90278">
                            <a14:foregroundMark x1="44444" y1="56250" x2="44444" y2="5625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0" name="Rettangolo 149"/>
            <p:cNvSpPr/>
            <p:nvPr/>
          </p:nvSpPr>
          <p:spPr bwMode="auto">
            <a:xfrm flipH="1">
              <a:off x="1460500" y="3415708"/>
              <a:ext cx="342900" cy="686392"/>
            </a:xfrm>
            <a:prstGeom prst="rect">
              <a:avLst/>
            </a:prstGeom>
            <a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464" b="100000" l="0" r="100000">
                            <a14:foregroundMark x1="47761" y1="50893" x2="47761" y2="5089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1" name="Rettangolo 150"/>
            <p:cNvSpPr/>
            <p:nvPr/>
          </p:nvSpPr>
          <p:spPr bwMode="auto">
            <a:xfrm flipH="1">
              <a:off x="1892300" y="3872908"/>
              <a:ext cx="317500" cy="686392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2" name="Rettangolo 151"/>
            <p:cNvSpPr/>
            <p:nvPr/>
          </p:nvSpPr>
          <p:spPr bwMode="auto">
            <a:xfrm flipH="1">
              <a:off x="2616200" y="34036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3" name="Rettangolo 152"/>
            <p:cNvSpPr/>
            <p:nvPr/>
          </p:nvSpPr>
          <p:spPr bwMode="auto">
            <a:xfrm flipH="1">
              <a:off x="1003300" y="4749800"/>
              <a:ext cx="304800" cy="673100"/>
            </a:xfrm>
            <a:prstGeom prst="rect">
              <a:avLst/>
            </a:prstGeom>
            <a:blipFill rotWithShape="1">
              <a:blip r:embed="rId13" cstate="email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99091" l="0" r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4" name="Rettangolo 153"/>
            <p:cNvSpPr/>
            <p:nvPr/>
          </p:nvSpPr>
          <p:spPr bwMode="auto">
            <a:xfrm flipH="1">
              <a:off x="1511300" y="5473700"/>
              <a:ext cx="279400" cy="673100"/>
            </a:xfrm>
            <a:prstGeom prst="rect">
              <a:avLst/>
            </a:prstGeom>
            <a:blipFill rotWithShape="1">
              <a:blip r:embed="rId15" cstate="email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99091" l="0" r="100000">
                            <a14:foregroundMark x1="62963" y1="57273" x2="62963" y2="5727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5" name="Rettangolo 154"/>
            <p:cNvSpPr/>
            <p:nvPr/>
          </p:nvSpPr>
          <p:spPr bwMode="auto">
            <a:xfrm flipH="1">
              <a:off x="1676400" y="4559300"/>
              <a:ext cx="292100" cy="673100"/>
            </a:xfrm>
            <a:prstGeom prst="rect">
              <a:avLst/>
            </a:prstGeom>
            <a:blipFill rotWithShape="1"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99091" l="0" r="100000">
                            <a14:foregroundMark x1="61404" y1="40000" x2="61404" y2="4000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6" name="Rettangolo 155"/>
            <p:cNvSpPr/>
            <p:nvPr/>
          </p:nvSpPr>
          <p:spPr bwMode="auto">
            <a:xfrm flipH="1">
              <a:off x="3365500" y="3860800"/>
              <a:ext cx="381000" cy="673100"/>
            </a:xfrm>
            <a:prstGeom prst="rect">
              <a:avLst/>
            </a:prstGeom>
            <a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7" name="Rettangolo 156"/>
            <p:cNvSpPr/>
            <p:nvPr/>
          </p:nvSpPr>
          <p:spPr bwMode="auto">
            <a:xfrm>
              <a:off x="5676900" y="4940300"/>
              <a:ext cx="381000" cy="673100"/>
            </a:xfrm>
            <a:prstGeom prst="rect">
              <a:avLst/>
            </a:prstGeom>
            <a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8" name="Rettangolo 157"/>
            <p:cNvSpPr/>
            <p:nvPr/>
          </p:nvSpPr>
          <p:spPr bwMode="auto">
            <a:xfrm>
              <a:off x="3728864" y="5267300"/>
              <a:ext cx="355600" cy="647700"/>
            </a:xfrm>
            <a:prstGeom prst="rect">
              <a:avLst/>
            </a:prstGeom>
            <a:blipFill rotWithShape="1">
              <a:blip r:embed="rId21" cstate="email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9" name="Rettangolo 158"/>
            <p:cNvSpPr/>
            <p:nvPr/>
          </p:nvSpPr>
          <p:spPr bwMode="auto">
            <a:xfrm flipH="1">
              <a:off x="4902200" y="4457108"/>
              <a:ext cx="317500" cy="686392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0" name="Rettangolo 159"/>
            <p:cNvSpPr/>
            <p:nvPr/>
          </p:nvSpPr>
          <p:spPr bwMode="auto">
            <a:xfrm>
              <a:off x="4838700" y="38735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1" name="Rettangolo 160"/>
            <p:cNvSpPr/>
            <p:nvPr/>
          </p:nvSpPr>
          <p:spPr bwMode="auto">
            <a:xfrm>
              <a:off x="6540500" y="52197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2" name="Rettangolo 161"/>
            <p:cNvSpPr/>
            <p:nvPr/>
          </p:nvSpPr>
          <p:spPr bwMode="auto">
            <a:xfrm flipH="1">
              <a:off x="3619500" y="4457700"/>
              <a:ext cx="279400" cy="673100"/>
            </a:xfrm>
            <a:prstGeom prst="rect">
              <a:avLst/>
            </a:prstGeom>
            <a:blipFill rotWithShape="1">
              <a:blip r:embed="rId15" cstate="email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0" b="99091" l="0" r="100000">
                            <a14:foregroundMark x1="62963" y1="57273" x2="62963" y2="5727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3" name="Rettangolo 162"/>
            <p:cNvSpPr/>
            <p:nvPr/>
          </p:nvSpPr>
          <p:spPr bwMode="auto">
            <a:xfrm>
              <a:off x="5372100" y="3441700"/>
              <a:ext cx="292100" cy="673100"/>
            </a:xfrm>
            <a:prstGeom prst="rect">
              <a:avLst/>
            </a:prstGeom>
            <a:blipFill rotWithShape="1"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0" b="99091" l="0" r="100000">
                            <a14:foregroundMark x1="61404" y1="40000" x2="61404" y2="4000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4" name="Rettangolo 163"/>
            <p:cNvSpPr/>
            <p:nvPr/>
          </p:nvSpPr>
          <p:spPr bwMode="auto">
            <a:xfrm flipH="1">
              <a:off x="4381500" y="5080000"/>
              <a:ext cx="304800" cy="673100"/>
            </a:xfrm>
            <a:prstGeom prst="rect">
              <a:avLst/>
            </a:prstGeom>
            <a:blipFill rotWithShape="1">
              <a:blip r:embed="rId13" cstate="email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0" b="99091" l="0" r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5" name="Rettangolo 164"/>
            <p:cNvSpPr/>
            <p:nvPr/>
          </p:nvSpPr>
          <p:spPr bwMode="auto">
            <a:xfrm flipH="1">
              <a:off x="2641600" y="5969000"/>
              <a:ext cx="304800" cy="673100"/>
            </a:xfrm>
            <a:prstGeom prst="rect">
              <a:avLst/>
            </a:prstGeom>
            <a:blipFill rotWithShape="1">
              <a:blip r:embed="rId13" cstate="email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0" b="99091" l="0" r="10000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6" name="Rettangolo 165"/>
            <p:cNvSpPr/>
            <p:nvPr/>
          </p:nvSpPr>
          <p:spPr bwMode="auto">
            <a:xfrm flipH="1">
              <a:off x="2311400" y="4737100"/>
              <a:ext cx="279400" cy="673100"/>
            </a:xfrm>
            <a:prstGeom prst="rect">
              <a:avLst/>
            </a:prstGeom>
            <a:blipFill rotWithShape="1">
              <a:blip r:embed="rId15" cstate="email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0" b="99091" l="0" r="100000">
                            <a14:foregroundMark x1="62963" y1="57273" x2="62963" y2="5727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7" name="Rettangolo 166"/>
            <p:cNvSpPr/>
            <p:nvPr/>
          </p:nvSpPr>
          <p:spPr bwMode="auto">
            <a:xfrm flipH="1">
              <a:off x="2916064" y="4708500"/>
              <a:ext cx="355600" cy="647700"/>
            </a:xfrm>
            <a:prstGeom prst="rect">
              <a:avLst/>
            </a:prstGeom>
            <a:blipFill rotWithShape="1">
              <a:blip r:embed="rId21" cstate="email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8" name="Rettangolo 167"/>
            <p:cNvSpPr/>
            <p:nvPr/>
          </p:nvSpPr>
          <p:spPr bwMode="auto">
            <a:xfrm>
              <a:off x="2527300" y="4114800"/>
              <a:ext cx="381000" cy="673100"/>
            </a:xfrm>
            <a:prstGeom prst="rect">
              <a:avLst/>
            </a:prstGeom>
            <a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9" name="Rettangolo 168"/>
            <p:cNvSpPr/>
            <p:nvPr/>
          </p:nvSpPr>
          <p:spPr bwMode="auto">
            <a:xfrm>
              <a:off x="2235200" y="52578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0" name="Rettangolo 169"/>
            <p:cNvSpPr/>
            <p:nvPr/>
          </p:nvSpPr>
          <p:spPr bwMode="auto">
            <a:xfrm flipH="1">
              <a:off x="2806700" y="5193708"/>
              <a:ext cx="317500" cy="686392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1" name="Rettangolo 170"/>
            <p:cNvSpPr/>
            <p:nvPr/>
          </p:nvSpPr>
          <p:spPr bwMode="auto">
            <a:xfrm flipH="1">
              <a:off x="1968500" y="60071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33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2" name="Rettangolo 171"/>
            <p:cNvSpPr/>
            <p:nvPr/>
          </p:nvSpPr>
          <p:spPr bwMode="auto">
            <a:xfrm flipH="1">
              <a:off x="4147964" y="3578200"/>
              <a:ext cx="355600" cy="647700"/>
            </a:xfrm>
            <a:prstGeom prst="rect">
              <a:avLst/>
            </a:prstGeom>
            <a:blipFill rotWithShape="1">
              <a:blip r:embed="rId21" cstate="email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3" name="Rettangolo 172"/>
            <p:cNvSpPr/>
            <p:nvPr/>
          </p:nvSpPr>
          <p:spPr bwMode="auto">
            <a:xfrm>
              <a:off x="4229100" y="45339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4" name="Rettangolo 173"/>
            <p:cNvSpPr/>
            <p:nvPr/>
          </p:nvSpPr>
          <p:spPr bwMode="auto">
            <a:xfrm flipH="1">
              <a:off x="3975100" y="5930900"/>
              <a:ext cx="381000" cy="673100"/>
            </a:xfrm>
            <a:prstGeom prst="rect">
              <a:avLst/>
            </a:prstGeom>
            <a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33">
                        <a14:imgEffect>
                          <a14:backgroundRemoval t="0" b="99091" l="0" r="100000">
                            <a14:foregroundMark x1="18919" y1="71818" x2="18919" y2="71818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5" name="Rettangolo 174"/>
            <p:cNvSpPr/>
            <p:nvPr/>
          </p:nvSpPr>
          <p:spPr bwMode="auto">
            <a:xfrm flipH="1">
              <a:off x="6223000" y="3580808"/>
              <a:ext cx="317500" cy="686392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4464" b="100000" l="0" r="100000">
                            <a14:foregroundMark x1="46774" y1="53571" x2="46774" y2="5357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6" name="Rettangolo 175"/>
            <p:cNvSpPr/>
            <p:nvPr/>
          </p:nvSpPr>
          <p:spPr bwMode="auto">
            <a:xfrm>
              <a:off x="5557664" y="4302100"/>
              <a:ext cx="355600" cy="647700"/>
            </a:xfrm>
            <a:prstGeom prst="rect">
              <a:avLst/>
            </a:prstGeom>
            <a:blipFill rotWithShape="1">
              <a:blip r:embed="rId21" cstate="email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7" name="Rettangolo 176"/>
            <p:cNvSpPr/>
            <p:nvPr/>
          </p:nvSpPr>
          <p:spPr bwMode="auto">
            <a:xfrm>
              <a:off x="4960764" y="5127600"/>
              <a:ext cx="355600" cy="647700"/>
            </a:xfrm>
            <a:prstGeom prst="rect">
              <a:avLst/>
            </a:prstGeom>
            <a:blipFill rotWithShape="1">
              <a:blip r:embed="rId21" cstate="email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0" b="100000" l="0" r="100000">
                            <a14:foregroundMark x1="50725" y1="41509" x2="50725" y2="4150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8" name="Rettangolo 177"/>
            <p:cNvSpPr/>
            <p:nvPr/>
          </p:nvSpPr>
          <p:spPr bwMode="auto">
            <a:xfrm flipH="1">
              <a:off x="5600700" y="5473108"/>
              <a:ext cx="342900" cy="686392"/>
            </a:xfrm>
            <a:prstGeom prst="rect">
              <a:avLst/>
            </a:prstGeom>
            <a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464" b="100000" l="0" r="100000">
                            <a14:foregroundMark x1="47761" y1="50893" x2="47761" y2="5089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79" name="Rettangolo 178"/>
            <p:cNvSpPr/>
            <p:nvPr/>
          </p:nvSpPr>
          <p:spPr bwMode="auto">
            <a:xfrm flipH="1">
              <a:off x="6210300" y="4393608"/>
              <a:ext cx="342900" cy="686392"/>
            </a:xfrm>
            <a:prstGeom prst="rect">
              <a:avLst/>
            </a:prstGeom>
            <a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464" b="100000" l="0" r="100000">
                            <a14:foregroundMark x1="47761" y1="50893" x2="47761" y2="50893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0" name="Rettangolo 179"/>
            <p:cNvSpPr/>
            <p:nvPr/>
          </p:nvSpPr>
          <p:spPr bwMode="auto">
            <a:xfrm>
              <a:off x="3327400" y="5867400"/>
              <a:ext cx="292100" cy="673100"/>
            </a:xfrm>
            <a:prstGeom prst="rect">
              <a:avLst/>
            </a:prstGeom>
            <a:blipFill rotWithShape="1"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0" b="99091" l="0" r="100000">
                            <a14:foregroundMark x1="61404" y1="40000" x2="61404" y2="40000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1" name="Rettangolo 180"/>
            <p:cNvSpPr/>
            <p:nvPr/>
          </p:nvSpPr>
          <p:spPr bwMode="auto">
            <a:xfrm flipH="1">
              <a:off x="4724400" y="5689600"/>
              <a:ext cx="381000" cy="673100"/>
            </a:xfrm>
            <a:prstGeom prst="rect">
              <a:avLst/>
            </a:prstGeom>
            <a:blipFill rotWithShape="1">
              <a:blip r:embed="rId19" cstate="email"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backgroundRemoval t="0" b="100000" l="0" r="100000">
                            <a14:foregroundMark x1="41892" y1="40541" x2="41892" y2="40541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pic>
        <p:nvPicPr>
          <p:cNvPr id="143" name="Immagine 142" descr="logo_unioncamere.pn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700" y="635000"/>
            <a:ext cx="2641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7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>
            <a:solidFill>
              <a:srgbClr val="004080"/>
            </a:solidFill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entazione vuota">
    <a:majorFont>
      <a:latin typeface="Arial"/>
      <a:ea typeface="ヒラギノ角ゴ Pro W3"/>
      <a:cs typeface="ヒラギノ角ゴ Pro W3"/>
    </a:majorFont>
    <a:minorFont>
      <a:latin typeface="Arial"/>
      <a:ea typeface="ヒラギノ角ゴ Pro W3"/>
      <a:cs typeface="ヒラギノ角ゴ Pro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entazione vuota">
    <a:majorFont>
      <a:latin typeface="Arial"/>
      <a:ea typeface="ヒラギノ角ゴ Pro W3"/>
      <a:cs typeface="ヒラギノ角ゴ Pro W3"/>
    </a:majorFont>
    <a:minorFont>
      <a:latin typeface="Arial"/>
      <a:ea typeface="ヒラギノ角ゴ Pro W3"/>
      <a:cs typeface="ヒラギノ角ゴ Pro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zione vuo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entazione vuota">
    <a:majorFont>
      <a:latin typeface="Arial"/>
      <a:ea typeface="ヒラギノ角ゴ Pro W3"/>
      <a:cs typeface="ヒラギノ角ゴ Pro W3"/>
    </a:majorFont>
    <a:minorFont>
      <a:latin typeface="Arial"/>
      <a:ea typeface="ヒラギノ角ゴ Pro W3"/>
      <a:cs typeface="ヒラギノ角ゴ Pro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11656</TotalTime>
  <Words>1687</Words>
  <Application>Microsoft Macintosh PowerPoint</Application>
  <PresentationFormat>A4 (21x29,7 cm)</PresentationFormat>
  <Paragraphs>291</Paragraphs>
  <Slides>27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Presentazione vuota</vt:lpstr>
      <vt:lpstr>Grafico</vt:lpstr>
      <vt:lpstr>Presentazione di PowerPoint</vt:lpstr>
      <vt:lpstr>Presentazione di PowerPoint</vt:lpstr>
      <vt:lpstr>IL CLIMA: la caduta del senso modernizzante</vt:lpstr>
      <vt:lpstr>Il CLIMA: il processo di decetomedizzazione</vt:lpstr>
      <vt:lpstr>IL CLIMA: il senso di disgusto</vt:lpstr>
      <vt:lpstr>IL CLIMA: la sfiducia strutturale</vt:lpstr>
      <vt:lpstr>I VALORI PER IL FUTURO: onestà, giustizia, equità e merito</vt:lpstr>
      <vt:lpstr>VISIONE DEL FUTURO</vt:lpstr>
      <vt:lpstr>Presentazione di PowerPoint</vt:lpstr>
      <vt:lpstr>LE CCIAA: alti livelli di conoscenza</vt:lpstr>
      <vt:lpstr>RUOLO CCIAA: nuova impresa e sviluppo territoriale</vt:lpstr>
      <vt:lpstr>Presentazione di PowerPoint</vt:lpstr>
      <vt:lpstr>La fiducia in chi si rimbocca le maniche</vt:lpstr>
      <vt:lpstr>FIDUCIA ENTI: prime le camere di commercio</vt:lpstr>
      <vt:lpstr>GLI ATTORI DELLA CRESCITA. Lavoratori e piccole imprese</vt:lpstr>
      <vt:lpstr>GLI ATTORI DELLA CRESCITA. Camere di commercio e Comuni</vt:lpstr>
      <vt:lpstr>Presentazione di PowerPoint</vt:lpstr>
      <vt:lpstr>TAGLI: prima Prefetture e accorpamento dei comuni</vt:lpstr>
      <vt:lpstr>TASSE: prima canone Rai e bollo</vt:lpstr>
      <vt:lpstr>TASSE: il punto di vista degli imprenditori</vt:lpstr>
      <vt:lpstr>Presentazione di PowerPoint</vt:lpstr>
      <vt:lpstr>LE CCIAA. L’immaginario positivo*</vt:lpstr>
      <vt:lpstr>RUOLO CCIAA: l’immagine positiva nel Paese*</vt:lpstr>
      <vt:lpstr>LE CCIAA E IL FUTURO. Il percorso del cambiamento </vt:lpstr>
      <vt:lpstr>LE CCIAA E IL FUTURO: Un ruolo innovativo</vt:lpstr>
      <vt:lpstr>OBIETTIVI PER LE CCIAA: semplificazione, nuove imprese, innovazione, giovani, internazionalizzazione </vt:lpstr>
      <vt:lpstr>Presentazione di PowerPoint</vt:lpstr>
    </vt:vector>
  </TitlesOfParts>
  <Company>swg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swg</dc:creator>
  <cp:lastModifiedBy>I6 I6</cp:lastModifiedBy>
  <cp:revision>1468</cp:revision>
  <cp:lastPrinted>2014-07-21T10:59:33Z</cp:lastPrinted>
  <dcterms:created xsi:type="dcterms:W3CDTF">2014-07-29T07:49:21Z</dcterms:created>
  <dcterms:modified xsi:type="dcterms:W3CDTF">2014-10-31T15:32:35Z</dcterms:modified>
</cp:coreProperties>
</file>